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
      <p:font typeface="Roboto Mono"/>
      <p:regular r:id="rId58"/>
      <p:bold r:id="rId59"/>
      <p:italic r:id="rId60"/>
      <p:boldItalic r:id="rId61"/>
    </p:embeddedFont>
    <p:embeddedFont>
      <p:font typeface="Source Sans Pr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SansPro-regular.fntdata"/><Relationship Id="rId61" Type="http://schemas.openxmlformats.org/officeDocument/2006/relationships/font" Target="fonts/RobotoMono-boldItalic.fntdata"/><Relationship Id="rId20" Type="http://schemas.openxmlformats.org/officeDocument/2006/relationships/slide" Target="slides/slide14.xml"/><Relationship Id="rId64" Type="http://schemas.openxmlformats.org/officeDocument/2006/relationships/font" Target="fonts/SourceSansPro-italic.fntdata"/><Relationship Id="rId63" Type="http://schemas.openxmlformats.org/officeDocument/2006/relationships/font" Target="fonts/SourceSansPr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SourceSansPr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RobotoMono-bold.fntdata"/><Relationship Id="rId14" Type="http://schemas.openxmlformats.org/officeDocument/2006/relationships/slide" Target="slides/slide8.xml"/><Relationship Id="rId58" Type="http://schemas.openxmlformats.org/officeDocument/2006/relationships/font" Target="fonts/Roboto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cfb7056f1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cfb7056f1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cfb7056f1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cfb7056f1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cfb7056f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cfb7056f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means you can start using Kotlin in your existing project, with all your old Java code, right away. Start by writing some simple and small parts of your app in Kotlin as you start getting familiar with its constructs and syntax (which, by the way, is super-simple).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mix of Java and Kotlin code is working well in my project. Its interoperability is truly a blessing.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cfb7056f1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cfb7056f1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cfb7056f1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cfb7056f1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cfb7056f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cfb7056f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cfb7056f1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cfb7056f1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cfb7056f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cfb7056f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cfb7056f1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fb7056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cfb7056f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cfb7056f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cfb7056f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cfb7056f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cfb7056f1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cfb7056f1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cfb7056f1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cfb7056f1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cfb7056f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cfb7056f1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cfb7056f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cfb7056f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cfb7056f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cfb7056f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cfb7056f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cfb7056f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cfb7056f1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cfb7056f1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cfb7056f1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cfb7056f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cfb7056f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cfb7056f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cfb7056f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cfb7056f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cfb7056f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cfb7056f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cfb7056f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cfb7056f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cfb7056f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cfb7056f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cfb7056f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cfb7056f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cfb7056f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cfb7056f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cfb7056f1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cfb7056f1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cfb7056f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cfb7056f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cfb7056f1_0_3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cfb7056f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cfb7056f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cfb7056f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cfb7056f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cfb7056f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cfb7056f1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cfb7056f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cfb7056f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cfb7056f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Sir Charles Antony Richard Hoare FRS FREng (born 11 January 1934), is a British computer scientist. He developed the sorting algorithm quicksort in 1959/1960.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cfb7056f1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cfb7056f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Sir Charles Antony Richard Hoare FRS FREng (born 11 January 1934), is a British computer scientist. He developed the sorting algorithm quicksort in 1959/1960.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cfb7056f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cfb7056f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35" name="Shape 135"/>
        <p:cNvGrpSpPr/>
        <p:nvPr/>
      </p:nvGrpSpPr>
      <p:grpSpPr>
        <a:xfrm>
          <a:off x="0" y="0"/>
          <a:ext cx="0" cy="0"/>
          <a:chOff x="0" y="0"/>
          <a:chExt cx="0" cy="0"/>
        </a:xfrm>
      </p:grpSpPr>
      <p:sp>
        <p:nvSpPr>
          <p:cNvPr id="136" name="Google Shape;136;p1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8"/>
          <p:cNvGrpSpPr/>
          <p:nvPr/>
        </p:nvGrpSpPr>
        <p:grpSpPr>
          <a:xfrm>
            <a:off x="830392" y="1191256"/>
            <a:ext cx="745763" cy="45826"/>
            <a:chOff x="4580561" y="2589004"/>
            <a:chExt cx="1064464" cy="25200"/>
          </a:xfrm>
        </p:grpSpPr>
        <p:sp>
          <p:nvSpPr>
            <p:cNvPr id="138" name="Google Shape;13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41" name="Google Shape;141;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2" name="Google Shape;14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3" name="Shape 143"/>
        <p:cNvGrpSpPr/>
        <p:nvPr/>
      </p:nvGrpSpPr>
      <p:grpSpPr>
        <a:xfrm>
          <a:off x="0" y="0"/>
          <a:ext cx="0" cy="0"/>
          <a:chOff x="0" y="0"/>
          <a:chExt cx="0" cy="0"/>
        </a:xfrm>
      </p:grpSpPr>
      <p:grpSp>
        <p:nvGrpSpPr>
          <p:cNvPr id="144" name="Google Shape;144;p19"/>
          <p:cNvGrpSpPr/>
          <p:nvPr/>
        </p:nvGrpSpPr>
        <p:grpSpPr>
          <a:xfrm>
            <a:off x="830392" y="1191256"/>
            <a:ext cx="745763" cy="45826"/>
            <a:chOff x="4580561" y="2589004"/>
            <a:chExt cx="1064464" cy="25200"/>
          </a:xfrm>
        </p:grpSpPr>
        <p:sp>
          <p:nvSpPr>
            <p:cNvPr id="145" name="Google Shape;145;p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8" name="Google Shape;148;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9" name="Shape 149"/>
        <p:cNvGrpSpPr/>
        <p:nvPr/>
      </p:nvGrpSpPr>
      <p:grpSpPr>
        <a:xfrm>
          <a:off x="0" y="0"/>
          <a:ext cx="0" cy="0"/>
          <a:chOff x="0" y="0"/>
          <a:chExt cx="0" cy="0"/>
        </a:xfrm>
      </p:grpSpPr>
      <p:sp>
        <p:nvSpPr>
          <p:cNvPr id="150" name="Google Shape;150;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0"/>
          <p:cNvGrpSpPr/>
          <p:nvPr/>
        </p:nvGrpSpPr>
        <p:grpSpPr>
          <a:xfrm>
            <a:off x="830392" y="1191256"/>
            <a:ext cx="745763" cy="45826"/>
            <a:chOff x="4580561" y="2589004"/>
            <a:chExt cx="1064464" cy="25200"/>
          </a:xfrm>
        </p:grpSpPr>
        <p:sp>
          <p:nvSpPr>
            <p:cNvPr id="152" name="Google Shape;152;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55" name="Google Shape;155;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6" name="Google Shape;156;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7" name="Shape 157"/>
        <p:cNvGrpSpPr/>
        <p:nvPr/>
      </p:nvGrpSpPr>
      <p:grpSpPr>
        <a:xfrm>
          <a:off x="0" y="0"/>
          <a:ext cx="0" cy="0"/>
          <a:chOff x="0" y="0"/>
          <a:chExt cx="0" cy="0"/>
        </a:xfrm>
      </p:grpSpPr>
      <p:sp>
        <p:nvSpPr>
          <p:cNvPr id="158" name="Google Shape;158;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1"/>
          <p:cNvGrpSpPr/>
          <p:nvPr/>
        </p:nvGrpSpPr>
        <p:grpSpPr>
          <a:xfrm>
            <a:off x="830392" y="1191256"/>
            <a:ext cx="745763" cy="45826"/>
            <a:chOff x="4580561" y="2589004"/>
            <a:chExt cx="1064464" cy="25200"/>
          </a:xfrm>
        </p:grpSpPr>
        <p:sp>
          <p:nvSpPr>
            <p:cNvPr id="160" name="Google Shape;160;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63" name="Google Shape;163;p2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4" name="Google Shape;164;p2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5" name="Google Shape;165;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6" name="Shape 166"/>
        <p:cNvGrpSpPr/>
        <p:nvPr/>
      </p:nvGrpSpPr>
      <p:grpSpPr>
        <a:xfrm>
          <a:off x="0" y="0"/>
          <a:ext cx="0" cy="0"/>
          <a:chOff x="0" y="0"/>
          <a:chExt cx="0" cy="0"/>
        </a:xfrm>
      </p:grpSpPr>
      <p:sp>
        <p:nvSpPr>
          <p:cNvPr id="167" name="Google Shape;167;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2"/>
          <p:cNvGrpSpPr/>
          <p:nvPr/>
        </p:nvGrpSpPr>
        <p:grpSpPr>
          <a:xfrm>
            <a:off x="830392" y="1191256"/>
            <a:ext cx="745763" cy="45826"/>
            <a:chOff x="4580561" y="2589004"/>
            <a:chExt cx="1064464" cy="25200"/>
          </a:xfrm>
        </p:grpSpPr>
        <p:sp>
          <p:nvSpPr>
            <p:cNvPr id="169" name="Google Shape;169;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72" name="Google Shape;17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3" name="Shape 173"/>
        <p:cNvGrpSpPr/>
        <p:nvPr/>
      </p:nvGrpSpPr>
      <p:grpSpPr>
        <a:xfrm>
          <a:off x="0" y="0"/>
          <a:ext cx="0" cy="0"/>
          <a:chOff x="0" y="0"/>
          <a:chExt cx="0" cy="0"/>
        </a:xfrm>
      </p:grpSpPr>
      <p:sp>
        <p:nvSpPr>
          <p:cNvPr id="174" name="Google Shape;174;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3"/>
          <p:cNvGrpSpPr/>
          <p:nvPr/>
        </p:nvGrpSpPr>
        <p:grpSpPr>
          <a:xfrm>
            <a:off x="830392" y="1191256"/>
            <a:ext cx="745763" cy="45826"/>
            <a:chOff x="4580561" y="2589004"/>
            <a:chExt cx="1064464" cy="25200"/>
          </a:xfrm>
        </p:grpSpPr>
        <p:sp>
          <p:nvSpPr>
            <p:cNvPr id="176" name="Google Shape;176;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79" name="Google Shape;179;p2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81" name="Shape 181"/>
        <p:cNvGrpSpPr/>
        <p:nvPr/>
      </p:nvGrpSpPr>
      <p:grpSpPr>
        <a:xfrm>
          <a:off x="0" y="0"/>
          <a:ext cx="0" cy="0"/>
          <a:chOff x="0" y="0"/>
          <a:chExt cx="0" cy="0"/>
        </a:xfrm>
      </p:grpSpPr>
      <p:grpSp>
        <p:nvGrpSpPr>
          <p:cNvPr id="182" name="Google Shape;182;p24"/>
          <p:cNvGrpSpPr/>
          <p:nvPr/>
        </p:nvGrpSpPr>
        <p:grpSpPr>
          <a:xfrm>
            <a:off x="830392" y="4169130"/>
            <a:ext cx="745763" cy="45826"/>
            <a:chOff x="4580561" y="2589004"/>
            <a:chExt cx="1064464" cy="25200"/>
          </a:xfrm>
        </p:grpSpPr>
        <p:sp>
          <p:nvSpPr>
            <p:cNvPr id="183" name="Google Shape;183;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6" name="Google Shape;18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5"/>
          <p:cNvGrpSpPr/>
          <p:nvPr/>
        </p:nvGrpSpPr>
        <p:grpSpPr>
          <a:xfrm>
            <a:off x="830392" y="1191256"/>
            <a:ext cx="745763" cy="45826"/>
            <a:chOff x="4580561" y="2589004"/>
            <a:chExt cx="1064464" cy="25200"/>
          </a:xfrm>
        </p:grpSpPr>
        <p:sp>
          <p:nvSpPr>
            <p:cNvPr id="190" name="Google Shape;190;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93" name="Google Shape;193;p2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4" name="Google Shape;194;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5" name="Google Shape;195;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6" name="Shape 196"/>
        <p:cNvGrpSpPr/>
        <p:nvPr/>
      </p:nvGrpSpPr>
      <p:grpSpPr>
        <a:xfrm>
          <a:off x="0" y="0"/>
          <a:ext cx="0" cy="0"/>
          <a:chOff x="0" y="0"/>
          <a:chExt cx="0" cy="0"/>
        </a:xfrm>
      </p:grpSpPr>
      <p:sp>
        <p:nvSpPr>
          <p:cNvPr id="197" name="Google Shape;197;p2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98" name="Google Shape;198;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99" name="Shape 199"/>
        <p:cNvGrpSpPr/>
        <p:nvPr/>
      </p:nvGrpSpPr>
      <p:grpSpPr>
        <a:xfrm>
          <a:off x="0" y="0"/>
          <a:ext cx="0" cy="0"/>
          <a:chOff x="0" y="0"/>
          <a:chExt cx="0" cy="0"/>
        </a:xfrm>
      </p:grpSpPr>
      <p:grpSp>
        <p:nvGrpSpPr>
          <p:cNvPr id="200" name="Google Shape;200;p27"/>
          <p:cNvGrpSpPr/>
          <p:nvPr/>
        </p:nvGrpSpPr>
        <p:grpSpPr>
          <a:xfrm>
            <a:off x="830392" y="4169130"/>
            <a:ext cx="745763" cy="45826"/>
            <a:chOff x="4580561" y="2589004"/>
            <a:chExt cx="1064464" cy="25200"/>
          </a:xfrm>
        </p:grpSpPr>
        <p:sp>
          <p:nvSpPr>
            <p:cNvPr id="201" name="Google Shape;201;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04" name="Google Shape;204;p27"/>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205" name="Google Shape;205;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1.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133" name="Google Shape;13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34" name="Google Shape;13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hyperlink" Target="https://www.credential.net/nduxluyh" TargetMode="External"/><Relationship Id="rId4" Type="http://schemas.openxmlformats.org/officeDocument/2006/relationships/hyperlink" Target="https://t.me/androidDevBdg" TargetMode="External"/><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insights.stackoverflow.com/survey/2018#technology" TargetMode="External"/><Relationship Id="rId4" Type="http://schemas.openxmlformats.org/officeDocument/2006/relationships/hyperlink" Target="https://insights.stackoverflow.com/survey/2018#technology" TargetMode="External"/><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insights.stackoverflow.com/survey/2019#technology" TargetMode="External"/><Relationship Id="rId4" Type="http://schemas.openxmlformats.org/officeDocument/2006/relationships/hyperlink" Target="https://insights.stackoverflow.com/survey/2019#technology" TargetMode="External"/><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insights.stackoverflow.com/survey/2019#technolog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kotlinlang.org/" TargetMode="External"/><Relationship Id="rId4" Type="http://schemas.openxmlformats.org/officeDocument/2006/relationships/hyperlink" Target="http://binaryinformatics.com/why-should-you-try-kotlin-for-android-development/" TargetMode="External"/><Relationship Id="rId5" Type="http://schemas.openxmlformats.org/officeDocument/2006/relationships/hyperlink" Target="https://hackernoon.com/java-vs-kotlin-its-time-to-expand-android-development-f08e3d6a72b6" TargetMode="External"/><Relationship Id="rId6" Type="http://schemas.openxmlformats.org/officeDocument/2006/relationships/hyperlink" Target="https://techcrunch.com/2019/05/07/kotlin-is-now-googles-preferred-language-for-android-app-development/" TargetMode="External"/><Relationship Id="rId7" Type="http://schemas.openxmlformats.org/officeDocument/2006/relationships/hyperlink" Target="https://blog.jetbrains.com/kotlin/2017/05/kotlin-on-android-now-official/" TargetMode="External"/></Relationships>
</file>

<file path=ppt/slides/_rels/slide5.xml.rels><?xml version="1.0" encoding="UTF-8" standalone="yes"?><Relationships xmlns="http://schemas.openxmlformats.org/package/2006/relationships"><Relationship Id="rId11" Type="http://schemas.openxmlformats.org/officeDocument/2006/relationships/hyperlink" Target="https://sites.google.com/view/deni-rohimat" TargetMode="External"/><Relationship Id="rId10"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binaryinformatics.com/top-10-benefits-of-hybrid-mobile-app-development/" TargetMode="External"/><Relationship Id="rId4" Type="http://schemas.openxmlformats.org/officeDocument/2006/relationships/hyperlink" Target="http://binaryinformatics.com/java-j2e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en.wikipedia.org/wiki/Tony_Hoare#Apologies_and_retraction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ctrTitle"/>
          </p:nvPr>
        </p:nvSpPr>
        <p:spPr>
          <a:xfrm>
            <a:off x="729450" y="1322450"/>
            <a:ext cx="74835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Kotlin make Android Development easier and faster</a:t>
            </a:r>
            <a:endParaRPr sz="3600"/>
          </a:p>
        </p:txBody>
      </p:sp>
      <p:sp>
        <p:nvSpPr>
          <p:cNvPr id="213" name="Google Shape;213;p29"/>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Deni Rohimat</a:t>
            </a:r>
            <a:endParaRPr/>
          </a:p>
          <a:p>
            <a:pPr indent="0" lvl="0" marL="0" rtl="0" algn="l">
              <a:spcBef>
                <a:spcPts val="0"/>
              </a:spcBef>
              <a:spcAft>
                <a:spcPts val="0"/>
              </a:spcAft>
              <a:buNone/>
            </a:pPr>
            <a:r>
              <a:rPr lang="en" sz="1400"/>
              <a:t>GDK 2019 Bandung, 6 Juli 2019</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Kotlin is considered as statically typed programming language that runs on JVM(Java Virtual Machine). It is developed by JetBrains and open-source community. The ‘Kotlin’ name came from Kotlin Island located near the Saint Petersburg. It is supported by leading IDEs and compatible for Java 6 or Java 8</a:t>
            </a:r>
            <a:endParaRPr/>
          </a:p>
        </p:txBody>
      </p:sp>
      <p:sp>
        <p:nvSpPr>
          <p:cNvPr id="275" name="Google Shape;27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Kotlin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blip>
          <a:stretch>
            <a:fillRect/>
          </a:stretch>
        </p:blipFill>
        <p:spPr>
          <a:xfrm>
            <a:off x="152400" y="541975"/>
            <a:ext cx="8839200" cy="4059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Kotlin is much safer than Java</a:t>
            </a:r>
            <a:endParaRPr/>
          </a:p>
          <a:p>
            <a:pPr indent="-311150" lvl="0" marL="457200" rtl="0" algn="l">
              <a:lnSpc>
                <a:spcPct val="150000"/>
              </a:lnSpc>
              <a:spcBef>
                <a:spcPts val="0"/>
              </a:spcBef>
              <a:spcAft>
                <a:spcPts val="0"/>
              </a:spcAft>
              <a:buSzPts val="1300"/>
              <a:buChar char="➔"/>
            </a:pPr>
            <a:r>
              <a:rPr lang="en"/>
              <a:t>Interoperability</a:t>
            </a:r>
            <a:endParaRPr/>
          </a:p>
          <a:p>
            <a:pPr indent="-311150" lvl="0" marL="457200" rtl="0" algn="l">
              <a:lnSpc>
                <a:spcPct val="150000"/>
              </a:lnSpc>
              <a:spcBef>
                <a:spcPts val="0"/>
              </a:spcBef>
              <a:spcAft>
                <a:spcPts val="0"/>
              </a:spcAft>
              <a:buSzPts val="1300"/>
              <a:buChar char="➔"/>
            </a:pPr>
            <a:r>
              <a:rPr lang="en"/>
              <a:t>No semi-colons</a:t>
            </a:r>
            <a:endParaRPr/>
          </a:p>
          <a:p>
            <a:pPr indent="-311150" lvl="0" marL="457200" rtl="0" algn="l">
              <a:lnSpc>
                <a:spcPct val="150000"/>
              </a:lnSpc>
              <a:spcBef>
                <a:spcPts val="0"/>
              </a:spcBef>
              <a:spcAft>
                <a:spcPts val="0"/>
              </a:spcAft>
              <a:buSzPts val="1300"/>
              <a:buChar char="➔"/>
            </a:pPr>
            <a:r>
              <a:rPr lang="en"/>
              <a:t>No cost to adoption</a:t>
            </a:r>
            <a:endParaRPr/>
          </a:p>
          <a:p>
            <a:pPr indent="-311150" lvl="0" marL="457200" rtl="0" algn="l">
              <a:lnSpc>
                <a:spcPct val="150000"/>
              </a:lnSpc>
              <a:spcBef>
                <a:spcPts val="0"/>
              </a:spcBef>
              <a:spcAft>
                <a:spcPts val="0"/>
              </a:spcAft>
              <a:buSzPts val="1300"/>
              <a:buChar char="➔"/>
            </a:pPr>
            <a:r>
              <a:rPr lang="en"/>
              <a:t>You’ll develop application faster with less complexity</a:t>
            </a:r>
            <a:endParaRPr/>
          </a:p>
          <a:p>
            <a:pPr indent="-311150" lvl="0" marL="457200" rtl="0" algn="l">
              <a:lnSpc>
                <a:spcPct val="150000"/>
              </a:lnSpc>
              <a:spcBef>
                <a:spcPts val="0"/>
              </a:spcBef>
              <a:spcAft>
                <a:spcPts val="0"/>
              </a:spcAft>
              <a:buSzPts val="1300"/>
              <a:buChar char="➔"/>
            </a:pPr>
            <a:r>
              <a:rPr lang="en"/>
              <a:t>Quality improvement in the application</a:t>
            </a:r>
            <a:endParaRPr/>
          </a:p>
          <a:p>
            <a:pPr indent="-311150" lvl="0" marL="457200" rtl="0" algn="l">
              <a:lnSpc>
                <a:spcPct val="150000"/>
              </a:lnSpc>
              <a:spcBef>
                <a:spcPts val="0"/>
              </a:spcBef>
              <a:spcAft>
                <a:spcPts val="0"/>
              </a:spcAft>
              <a:buSzPts val="1300"/>
              <a:buChar char="➔"/>
            </a:pPr>
            <a:r>
              <a:rPr lang="en"/>
              <a:t>Kotlin for Android: The easy learning curve</a:t>
            </a:r>
            <a:endParaRPr/>
          </a:p>
        </p:txBody>
      </p:sp>
      <p:sp>
        <p:nvSpPr>
          <p:cNvPr id="286" name="Google Shape;28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use Kotlin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1"/>
          <p:cNvSpPr txBox="1"/>
          <p:nvPr>
            <p:ph idx="1" type="body"/>
          </p:nvPr>
        </p:nvSpPr>
        <p:spPr>
          <a:xfrm>
            <a:off x="729450" y="2078875"/>
            <a:ext cx="7688700" cy="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talk about </a:t>
            </a:r>
            <a:r>
              <a:rPr b="1" lang="en"/>
              <a:t>Java</a:t>
            </a:r>
            <a:r>
              <a:rPr lang="en"/>
              <a:t>, we all know about </a:t>
            </a:r>
            <a:r>
              <a:rPr b="1" lang="en"/>
              <a:t>‘NullPointerException’</a:t>
            </a:r>
            <a:r>
              <a:rPr lang="en"/>
              <a:t>. In reality, we also feel extremely disappointed because it’s a noteworthy issue in the design of the language itself.</a:t>
            </a:r>
            <a:endParaRPr/>
          </a:p>
          <a:p>
            <a:pPr indent="0" lvl="0" marL="457200" rtl="0" algn="l">
              <a:spcBef>
                <a:spcPts val="1600"/>
              </a:spcBef>
              <a:spcAft>
                <a:spcPts val="1600"/>
              </a:spcAft>
              <a:buNone/>
            </a:pPr>
            <a:r>
              <a:t/>
            </a:r>
            <a:endParaRPr/>
          </a:p>
        </p:txBody>
      </p:sp>
      <p:sp>
        <p:nvSpPr>
          <p:cNvPr id="292" name="Google Shape;29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Kotlin is much safer than Java</a:t>
            </a:r>
            <a:endParaRPr/>
          </a:p>
        </p:txBody>
      </p:sp>
      <p:sp>
        <p:nvSpPr>
          <p:cNvPr id="293" name="Google Shape;293;p41"/>
          <p:cNvSpPr txBox="1"/>
          <p:nvPr>
            <p:ph idx="1" type="body"/>
          </p:nvPr>
        </p:nvSpPr>
        <p:spPr>
          <a:xfrm>
            <a:off x="729450" y="2724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if we talk about </a:t>
            </a:r>
            <a:r>
              <a:rPr b="1" lang="en"/>
              <a:t>Kotlin for Android</a:t>
            </a:r>
            <a:r>
              <a:rPr lang="en"/>
              <a:t>, it reverts into:</a:t>
            </a:r>
            <a:endParaRPr/>
          </a:p>
          <a:p>
            <a:pPr indent="-311150" lvl="0" marL="457200" rtl="0" algn="l">
              <a:spcBef>
                <a:spcPts val="1600"/>
              </a:spcBef>
              <a:spcAft>
                <a:spcPts val="0"/>
              </a:spcAft>
              <a:buSzPts val="1300"/>
              <a:buChar char="➔"/>
            </a:pPr>
            <a:r>
              <a:rPr lang="en"/>
              <a:t>Less errors</a:t>
            </a:r>
            <a:endParaRPr/>
          </a:p>
          <a:p>
            <a:pPr indent="-311150" lvl="0" marL="457200" rtl="0" algn="l">
              <a:spcBef>
                <a:spcPts val="1600"/>
              </a:spcBef>
              <a:spcAft>
                <a:spcPts val="0"/>
              </a:spcAft>
              <a:buSzPts val="1300"/>
              <a:buChar char="➔"/>
            </a:pPr>
            <a:r>
              <a:rPr lang="en"/>
              <a:t>The compiler can detect those errors like NullPointerException</a:t>
            </a:r>
            <a:endParaRPr/>
          </a:p>
          <a:p>
            <a:pPr indent="-311150" lvl="0" marL="457200" rtl="0" algn="l">
              <a:spcBef>
                <a:spcPts val="1600"/>
              </a:spcBef>
              <a:spcAft>
                <a:spcPts val="0"/>
              </a:spcAft>
              <a:buSzPts val="1300"/>
              <a:buChar char="➔"/>
            </a:pPr>
            <a:r>
              <a:rPr lang="en"/>
              <a:t>Understanding of code is much easier</a:t>
            </a:r>
            <a:endParaRPr/>
          </a:p>
          <a:p>
            <a:pPr indent="-311150" lvl="0" marL="457200" rtl="0" algn="l">
              <a:spcBef>
                <a:spcPts val="1600"/>
              </a:spcBef>
              <a:spcAft>
                <a:spcPts val="1600"/>
              </a:spcAft>
              <a:buSzPts val="1300"/>
              <a:buChar char="➔"/>
            </a:pPr>
            <a:r>
              <a:rPr lang="en"/>
              <a:t>It helps to do work more in less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ph idx="1" type="body"/>
          </p:nvPr>
        </p:nvSpPr>
        <p:spPr>
          <a:xfrm>
            <a:off x="729450" y="207887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Kotlin is </a:t>
            </a:r>
            <a:r>
              <a:rPr b="1" lang="en"/>
              <a:t>100%</a:t>
            </a:r>
            <a:r>
              <a:rPr lang="en"/>
              <a:t> interoperable with Java, meaning that you can leverage all existing Java libraries, JVM, and frameworks.</a:t>
            </a:r>
            <a:endParaRPr/>
          </a:p>
          <a:p>
            <a:pPr indent="0" lvl="0" marL="0" rtl="0" algn="l">
              <a:lnSpc>
                <a:spcPct val="150000"/>
              </a:lnSpc>
              <a:spcBef>
                <a:spcPts val="1600"/>
              </a:spcBef>
              <a:spcAft>
                <a:spcPts val="1600"/>
              </a:spcAft>
              <a:buNone/>
            </a:pPr>
            <a:r>
              <a:rPr lang="en"/>
              <a:t>You can call Java code from Kotlin and vice-versa seamlessly. Both Kotlin and Java generate the same bytecode, so there's no fear that you're shipping something completely different with Kotlin.</a:t>
            </a:r>
            <a:endParaRPr/>
          </a:p>
        </p:txBody>
      </p:sp>
      <p:sp>
        <p:nvSpPr>
          <p:cNvPr id="299" name="Google Shape;29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Interoperability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idx="1" type="body"/>
          </p:nvPr>
        </p:nvSpPr>
        <p:spPr>
          <a:xfrm>
            <a:off x="729450" y="207887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This may seem like a little thing at first, however, the way that Kotlin code doesn’t expect you to end lines with semi-colons means that you will never need to chase for missing punctuation again! You’re as still ready to utilize them if you wish, yet you’re by and by allowed to pick.</a:t>
            </a:r>
            <a:endParaRPr/>
          </a:p>
        </p:txBody>
      </p:sp>
      <p:sp>
        <p:nvSpPr>
          <p:cNvPr id="305" name="Google Shape;30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No Semi-colons</a:t>
            </a:r>
            <a:endParaRPr/>
          </a:p>
        </p:txBody>
      </p:sp>
      <p:pic>
        <p:nvPicPr>
          <p:cNvPr id="306" name="Google Shape;306;p43"/>
          <p:cNvPicPr preferRelativeResize="0"/>
          <p:nvPr/>
        </p:nvPicPr>
        <p:blipFill>
          <a:blip r:embed="rId3">
            <a:alphaModFix/>
          </a:blip>
          <a:stretch>
            <a:fillRect/>
          </a:stretch>
        </p:blipFill>
        <p:spPr>
          <a:xfrm>
            <a:off x="3091462" y="3158750"/>
            <a:ext cx="2964663" cy="174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idx="1" type="body"/>
          </p:nvPr>
        </p:nvSpPr>
        <p:spPr>
          <a:xfrm>
            <a:off x="729450" y="207887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There is no expense of adopting Kotlin because Kotlin is an open source language. It is totally free and accessible for everybody to utilize. On the off chance that you have old Java projects, nothing to fuss about. Basically, utilize the Java-to-Kotlin converter module and all Java code will be changed over into Kotlin code. Your record size and code difficulty will also decrease.</a:t>
            </a:r>
            <a:endParaRPr/>
          </a:p>
        </p:txBody>
      </p:sp>
      <p:sp>
        <p:nvSpPr>
          <p:cNvPr id="312" name="Google Shape;31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No cost to adoption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idx="1" type="body"/>
          </p:nvPr>
        </p:nvSpPr>
        <p:spPr>
          <a:xfrm>
            <a:off x="729450" y="244552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Kotlin requires fewer lines of code from other programming languages. It is a naturally compact language, so it can solve numerous basic improvement issues with only a couple of lines of code.</a:t>
            </a:r>
            <a:endParaRPr/>
          </a:p>
        </p:txBody>
      </p:sp>
      <p:sp>
        <p:nvSpPr>
          <p:cNvPr id="318" name="Google Shape;318;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You’ll develop application faster with less complexity</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6"/>
          <p:cNvSpPr txBox="1"/>
          <p:nvPr>
            <p:ph idx="1" type="body"/>
          </p:nvPr>
        </p:nvSpPr>
        <p:spPr>
          <a:xfrm>
            <a:off x="729450" y="244552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Kotlin enhances the quality of your applications through “security” features that have been intended to lessen the number of bugs and framework disappointments. For instance, it has a solid sort framework dependent on null-safety. This means, variables can’t be invalid or null, so you can get more errors at compile-time before transportation to clients. This is extremely helpful.</a:t>
            </a:r>
            <a:endParaRPr/>
          </a:p>
        </p:txBody>
      </p:sp>
      <p:sp>
        <p:nvSpPr>
          <p:cNvPr id="324" name="Google Shape;32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Quality improvement in the application</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idx="1" type="body"/>
          </p:nvPr>
        </p:nvSpPr>
        <p:spPr>
          <a:xfrm>
            <a:off x="729450" y="2445525"/>
            <a:ext cx="7688700" cy="101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Kotlin is designed to have a smooth learning to absorb information for Java developers. Java designers should take note of that most Kotlin syntax looks well-known. For example, the code used to create a substitution class in Kotlin is to a great degree like Java.</a:t>
            </a:r>
            <a:endParaRPr/>
          </a:p>
          <a:p>
            <a:pPr indent="0" lvl="0" marL="0" rtl="0" algn="l">
              <a:lnSpc>
                <a:spcPct val="150000"/>
              </a:lnSpc>
              <a:spcBef>
                <a:spcPts val="1600"/>
              </a:spcBef>
              <a:spcAft>
                <a:spcPts val="1600"/>
              </a:spcAft>
              <a:buNone/>
            </a:pPr>
            <a:r>
              <a:rPr lang="en"/>
              <a:t>Kotlin is designed to be instinctive and simple to filter, whether you discover a code that is drastically unexpected. You should still have the capacity to get the essence of what this code is doing.</a:t>
            </a:r>
            <a:endParaRPr/>
          </a:p>
        </p:txBody>
      </p:sp>
      <p:sp>
        <p:nvSpPr>
          <p:cNvPr id="330" name="Google Shape;33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Kotlin for Android:  The easy learning curve</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727650" y="639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Deni Rohimat</a:t>
            </a:r>
            <a:endParaRPr/>
          </a:p>
        </p:txBody>
      </p:sp>
      <p:sp>
        <p:nvSpPr>
          <p:cNvPr id="219" name="Google Shape;219;p30"/>
          <p:cNvSpPr txBox="1"/>
          <p:nvPr>
            <p:ph idx="1" type="body"/>
          </p:nvPr>
        </p:nvSpPr>
        <p:spPr>
          <a:xfrm>
            <a:off x="727650" y="1917775"/>
            <a:ext cx="7688700" cy="2932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 passionate about building great products that make people’s lives easier.</a:t>
            </a:r>
            <a:endParaRPr/>
          </a:p>
          <a:p>
            <a:pPr indent="-311150" lvl="0" marL="457200" rtl="0" algn="l">
              <a:spcBef>
                <a:spcPts val="0"/>
              </a:spcBef>
              <a:spcAft>
                <a:spcPts val="0"/>
              </a:spcAft>
              <a:buSzPts val="1300"/>
              <a:buChar char="●"/>
            </a:pPr>
            <a:r>
              <a:rPr lang="en"/>
              <a:t>I have over 8 years learning Android and make over 50++ apps. </a:t>
            </a:r>
            <a:endParaRPr/>
          </a:p>
          <a:p>
            <a:pPr indent="-311150" lvl="0" marL="457200" rtl="0" algn="l">
              <a:spcBef>
                <a:spcPts val="0"/>
              </a:spcBef>
              <a:spcAft>
                <a:spcPts val="0"/>
              </a:spcAft>
              <a:buSzPts val="1300"/>
              <a:buChar char="●"/>
            </a:pPr>
            <a:r>
              <a:rPr lang="en" u="sng">
                <a:solidFill>
                  <a:schemeClr val="hlink"/>
                </a:solidFill>
                <a:hlinkClick r:id="rId3"/>
              </a:rPr>
              <a:t>Associate Android Developer</a:t>
            </a:r>
            <a:endParaRPr/>
          </a:p>
          <a:p>
            <a:pPr indent="-311150" lvl="0" marL="457200" rtl="0" algn="l">
              <a:spcBef>
                <a:spcPts val="0"/>
              </a:spcBef>
              <a:spcAft>
                <a:spcPts val="0"/>
              </a:spcAft>
              <a:buSzPts val="1300"/>
              <a:buChar char="●"/>
            </a:pPr>
            <a:r>
              <a:rPr lang="en"/>
              <a:t>DSC Lead Widyatama University.</a:t>
            </a:r>
            <a:endParaRPr/>
          </a:p>
          <a:p>
            <a:pPr indent="-311150" lvl="0" marL="457200" rtl="0" algn="l">
              <a:spcBef>
                <a:spcPts val="0"/>
              </a:spcBef>
              <a:spcAft>
                <a:spcPts val="0"/>
              </a:spcAft>
              <a:buSzPts val="1300"/>
              <a:buChar char="●"/>
            </a:pPr>
            <a:r>
              <a:rPr lang="en"/>
              <a:t>Graduated Dicoding MADE &amp; KADE class.</a:t>
            </a:r>
            <a:endParaRPr/>
          </a:p>
          <a:p>
            <a:pPr indent="-311150" lvl="0" marL="457200" rtl="0" algn="l">
              <a:spcBef>
                <a:spcPts val="0"/>
              </a:spcBef>
              <a:spcAft>
                <a:spcPts val="0"/>
              </a:spcAft>
              <a:buSzPts val="1300"/>
              <a:buChar char="●"/>
            </a:pPr>
            <a:r>
              <a:rPr lang="en"/>
              <a:t>Facilitator of Google Developer Kejar 2018 (Batch 1 &amp; 2), 2019</a:t>
            </a:r>
            <a:endParaRPr/>
          </a:p>
          <a:p>
            <a:pPr indent="-311150" lvl="0" marL="457200" rtl="0" algn="l">
              <a:spcBef>
                <a:spcPts val="0"/>
              </a:spcBef>
              <a:spcAft>
                <a:spcPts val="0"/>
              </a:spcAft>
              <a:buSzPts val="1300"/>
              <a:buChar char="●"/>
            </a:pPr>
            <a:r>
              <a:rPr lang="en"/>
              <a:t>I grew up in Bandung, there’s I with my friend build a community called ADB (Android Developer Bandung). Join with Us on Telegram </a:t>
            </a:r>
            <a:r>
              <a:rPr lang="en" sz="1200" u="sng">
                <a:solidFill>
                  <a:schemeClr val="hlink"/>
                </a:solidFill>
                <a:highlight>
                  <a:srgbClr val="FFFFFF"/>
                </a:highlight>
                <a:latin typeface="Arial"/>
                <a:ea typeface="Arial"/>
                <a:cs typeface="Arial"/>
                <a:sym typeface="Arial"/>
                <a:hlinkClick r:id="rId4"/>
              </a:rPr>
              <a:t>https://t.me/androidDevBdg</a:t>
            </a:r>
            <a:endParaRPr sz="1200"/>
          </a:p>
        </p:txBody>
      </p:sp>
      <p:pic>
        <p:nvPicPr>
          <p:cNvPr id="220" name="Google Shape;220;p30"/>
          <p:cNvPicPr preferRelativeResize="0"/>
          <p:nvPr/>
        </p:nvPicPr>
        <p:blipFill rotWithShape="1">
          <a:blip r:embed="rId5">
            <a:alphaModFix/>
          </a:blip>
          <a:srcRect b="16671" l="0" r="0" t="16671"/>
          <a:stretch/>
        </p:blipFill>
        <p:spPr>
          <a:xfrm>
            <a:off x="4572000" y="736000"/>
            <a:ext cx="1043700" cy="10437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34" name="Shape 334"/>
        <p:cNvGrpSpPr/>
        <p:nvPr/>
      </p:nvGrpSpPr>
      <p:grpSpPr>
        <a:xfrm>
          <a:off x="0" y="0"/>
          <a:ext cx="0" cy="0"/>
          <a:chOff x="0" y="0"/>
          <a:chExt cx="0" cy="0"/>
        </a:xfrm>
      </p:grpSpPr>
      <p:sp>
        <p:nvSpPr>
          <p:cNvPr id="335" name="Google Shape;335;p48"/>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Reason</a:t>
            </a:r>
            <a:endParaRPr b="0"/>
          </a:p>
        </p:txBody>
      </p:sp>
      <p:sp>
        <p:nvSpPr>
          <p:cNvPr id="336" name="Google Shape;336;p48"/>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latin typeface="Lato"/>
                <a:ea typeface="Lato"/>
                <a:cs typeface="Lato"/>
                <a:sym typeface="Lato"/>
              </a:rPr>
              <a:t>Great IDE and tooling support</a:t>
            </a:r>
            <a:endParaRPr b="0" sz="1600">
              <a:latin typeface="Lato"/>
              <a:ea typeface="Lato"/>
              <a:cs typeface="Lato"/>
              <a:sym typeface="Lato"/>
            </a:endParaRPr>
          </a:p>
          <a:p>
            <a:pPr indent="0" lvl="0" marL="0" rtl="0" algn="l">
              <a:spcBef>
                <a:spcPts val="0"/>
              </a:spcBef>
              <a:spcAft>
                <a:spcPts val="0"/>
              </a:spcAft>
              <a:buNone/>
            </a:pPr>
            <a:r>
              <a:t/>
            </a:r>
            <a:endParaRPr b="0" sz="1600">
              <a:latin typeface="Lato"/>
              <a:ea typeface="Lato"/>
              <a:cs typeface="Lato"/>
              <a:sym typeface="Lato"/>
            </a:endParaRPr>
          </a:p>
        </p:txBody>
      </p:sp>
      <p:pic>
        <p:nvPicPr>
          <p:cNvPr id="337" name="Google Shape;337;p48"/>
          <p:cNvPicPr preferRelativeResize="0"/>
          <p:nvPr/>
        </p:nvPicPr>
        <p:blipFill>
          <a:blip r:embed="rId3">
            <a:alphaModFix/>
          </a:blip>
          <a:stretch>
            <a:fillRect/>
          </a:stretch>
        </p:blipFill>
        <p:spPr>
          <a:xfrm>
            <a:off x="788213" y="2239223"/>
            <a:ext cx="7567576" cy="2610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1" name="Shape 341"/>
        <p:cNvGrpSpPr/>
        <p:nvPr/>
      </p:nvGrpSpPr>
      <p:grpSpPr>
        <a:xfrm>
          <a:off x="0" y="0"/>
          <a:ext cx="0" cy="0"/>
          <a:chOff x="0" y="0"/>
          <a:chExt cx="0" cy="0"/>
        </a:xfrm>
      </p:grpSpPr>
      <p:sp>
        <p:nvSpPr>
          <p:cNvPr id="342" name="Google Shape;342;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vs Kotlin: Several Things From Developers’ Perspective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50"/>
          <p:cNvPicPr preferRelativeResize="0"/>
          <p:nvPr/>
        </p:nvPicPr>
        <p:blipFill>
          <a:blip r:embed="rId3">
            <a:alphaModFix/>
          </a:blip>
          <a:stretch>
            <a:fillRect/>
          </a:stretch>
        </p:blipFill>
        <p:spPr>
          <a:xfrm>
            <a:off x="1632275" y="152400"/>
            <a:ext cx="5879449"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353" name="Google Shape;353;p5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Loved Language in 2018</a:t>
            </a:r>
            <a:endParaRPr b="0"/>
          </a:p>
        </p:txBody>
      </p:sp>
      <p:sp>
        <p:nvSpPr>
          <p:cNvPr id="354" name="Google Shape;354;p51"/>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Kotlin was the 2nd most loved Programming language in 2018 as per the Stack Overflow Annual developer Survey. Source: </a:t>
            </a:r>
            <a:r>
              <a:rPr lang="en" sz="1000" u="sng">
                <a:solidFill>
                  <a:schemeClr val="hlink"/>
                </a:solidFill>
                <a:hlinkClick r:id="rId3"/>
              </a:rPr>
              <a:t>StackOverflow</a:t>
            </a:r>
            <a:endParaRPr sz="1000" u="sng">
              <a:solidFill>
                <a:schemeClr val="hlink"/>
              </a:solidFill>
              <a:hlinkClick r:id="rId4"/>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5" name="Google Shape;355;p51"/>
          <p:cNvPicPr preferRelativeResize="0"/>
          <p:nvPr/>
        </p:nvPicPr>
        <p:blipFill>
          <a:blip r:embed="rId5">
            <a:alphaModFix/>
          </a:blip>
          <a:stretch>
            <a:fillRect/>
          </a:stretch>
        </p:blipFill>
        <p:spPr>
          <a:xfrm>
            <a:off x="4575425" y="1462687"/>
            <a:ext cx="4571999" cy="22181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361" name="Google Shape;361;p5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Loved Language in 2019</a:t>
            </a:r>
            <a:endParaRPr b="0"/>
          </a:p>
        </p:txBody>
      </p:sp>
      <p:sp>
        <p:nvSpPr>
          <p:cNvPr id="362" name="Google Shape;362;p52"/>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Kotlin moved down to 2 places as the 4th most loved Programming language of 2019 as per Stack Overflow’s annual Developer survey. Source:</a:t>
            </a:r>
            <a:r>
              <a:rPr lang="en" sz="1000" u="sng">
                <a:solidFill>
                  <a:schemeClr val="hlink"/>
                </a:solidFill>
                <a:hlinkClick r:id="rId3"/>
              </a:rPr>
              <a:t> StackOverflow</a:t>
            </a:r>
            <a:endParaRPr sz="1000" u="sng">
              <a:solidFill>
                <a:schemeClr val="hlink"/>
              </a:solidFill>
              <a:hlinkClick r:id="rId4"/>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363" name="Google Shape;363;p52"/>
          <p:cNvPicPr preferRelativeResize="0"/>
          <p:nvPr/>
        </p:nvPicPr>
        <p:blipFill>
          <a:blip r:embed="rId5">
            <a:alphaModFix/>
          </a:blip>
          <a:stretch>
            <a:fillRect/>
          </a:stretch>
        </p:blipFill>
        <p:spPr>
          <a:xfrm>
            <a:off x="4565725" y="1558364"/>
            <a:ext cx="4591375" cy="2026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7" name="Shape 367"/>
        <p:cNvGrpSpPr/>
        <p:nvPr/>
      </p:nvGrpSpPr>
      <p:grpSpPr>
        <a:xfrm>
          <a:off x="0" y="0"/>
          <a:ext cx="0" cy="0"/>
          <a:chOff x="0" y="0"/>
          <a:chExt cx="0" cy="0"/>
        </a:xfrm>
      </p:grpSpPr>
      <p:sp>
        <p:nvSpPr>
          <p:cNvPr id="368" name="Google Shape;368;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 the Google I/O 2019 announced that Android development will go </a:t>
            </a:r>
            <a:r>
              <a:rPr lang="en" sz="2400" u="sng">
                <a:solidFill>
                  <a:schemeClr val="hlink"/>
                </a:solidFill>
                <a:hlinkClick r:id="rId3"/>
              </a:rPr>
              <a:t>Kotlin-first</a:t>
            </a:r>
            <a:r>
              <a:rPr lang="en" sz="2400"/>
              <a:t>, and encouraged developers to leverage the Kotlin language for mobile app development.</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2" name="Shape 372"/>
        <p:cNvGrpSpPr/>
        <p:nvPr/>
      </p:nvGrpSpPr>
      <p:grpSpPr>
        <a:xfrm>
          <a:off x="0" y="0"/>
          <a:ext cx="0" cy="0"/>
          <a:chOff x="0" y="0"/>
          <a:chExt cx="0" cy="0"/>
        </a:xfrm>
      </p:grpSpPr>
      <p:pic>
        <p:nvPicPr>
          <p:cNvPr id="373" name="Google Shape;373;p54"/>
          <p:cNvPicPr preferRelativeResize="0"/>
          <p:nvPr/>
        </p:nvPicPr>
        <p:blipFill>
          <a:blip r:embed="rId3">
            <a:alphaModFix/>
          </a:blip>
          <a:stretch>
            <a:fillRect/>
          </a:stretch>
        </p:blipFill>
        <p:spPr>
          <a:xfrm>
            <a:off x="711588" y="0"/>
            <a:ext cx="7720811"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77"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2253325" y="2078750"/>
            <a:ext cx="4762500" cy="2933700"/>
          </a:xfrm>
          <a:prstGeom prst="rect">
            <a:avLst/>
          </a:prstGeom>
          <a:noFill/>
          <a:ln>
            <a:noFill/>
          </a:ln>
        </p:spPr>
      </p:pic>
      <p:sp>
        <p:nvSpPr>
          <p:cNvPr id="379" name="Google Shape;379;p55"/>
          <p:cNvSpPr txBox="1"/>
          <p:nvPr>
            <p:ph type="title"/>
          </p:nvPr>
        </p:nvSpPr>
        <p:spPr>
          <a:xfrm>
            <a:off x="729450" y="1322450"/>
            <a:ext cx="7688700" cy="7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or Kotlin ?</a:t>
            </a:r>
            <a:endParaRPr/>
          </a:p>
        </p:txBody>
      </p:sp>
      <p:pic>
        <p:nvPicPr>
          <p:cNvPr id="380" name="Google Shape;380;p55"/>
          <p:cNvPicPr preferRelativeResize="0"/>
          <p:nvPr/>
        </p:nvPicPr>
        <p:blipFill>
          <a:blip r:embed="rId4">
            <a:alphaModFix/>
          </a:blip>
          <a:stretch>
            <a:fillRect/>
          </a:stretch>
        </p:blipFill>
        <p:spPr>
          <a:xfrm>
            <a:off x="2529075" y="2283700"/>
            <a:ext cx="4486749" cy="252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84" name="Shape 384"/>
        <p:cNvGrpSpPr/>
        <p:nvPr/>
      </p:nvGrpSpPr>
      <p:grpSpPr>
        <a:xfrm>
          <a:off x="0" y="0"/>
          <a:ext cx="0" cy="0"/>
          <a:chOff x="0" y="0"/>
          <a:chExt cx="0" cy="0"/>
        </a:xfrm>
      </p:grpSpPr>
      <p:pic>
        <p:nvPicPr>
          <p:cNvPr id="385" name="Google Shape;385;p56"/>
          <p:cNvPicPr preferRelativeResize="0"/>
          <p:nvPr/>
        </p:nvPicPr>
        <p:blipFill>
          <a:blip r:embed="rId3">
            <a:alphaModFix/>
          </a:blip>
          <a:stretch>
            <a:fillRect/>
          </a:stretch>
        </p:blipFill>
        <p:spPr>
          <a:xfrm>
            <a:off x="805213" y="152400"/>
            <a:ext cx="6782669"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89" name="Shape 389"/>
        <p:cNvGrpSpPr/>
        <p:nvPr/>
      </p:nvGrpSpPr>
      <p:grpSpPr>
        <a:xfrm>
          <a:off x="0" y="0"/>
          <a:ext cx="0" cy="0"/>
          <a:chOff x="0" y="0"/>
          <a:chExt cx="0" cy="0"/>
        </a:xfrm>
      </p:grpSpPr>
      <p:sp>
        <p:nvSpPr>
          <p:cNvPr id="390" name="Google Shape;390;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Easier way to become Kotlin Developer</a:t>
            </a:r>
            <a:endParaRPr/>
          </a:p>
        </p:txBody>
      </p:sp>
      <p:sp>
        <p:nvSpPr>
          <p:cNvPr id="391" name="Google Shape;391;p57"/>
          <p:cNvSpPr txBox="1"/>
          <p:nvPr>
            <p:ph idx="4294967295" type="body"/>
          </p:nvPr>
        </p:nvSpPr>
        <p:spPr>
          <a:xfrm>
            <a:off x="729450" y="2078875"/>
            <a:ext cx="7688700" cy="2261100"/>
          </a:xfrm>
          <a:prstGeom prst="rect">
            <a:avLst/>
          </a:prstGeom>
          <a:solidFill>
            <a:srgbClr val="FFFFFF"/>
          </a:solidFill>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SzPts val="3600"/>
              <a:buChar char="➔"/>
            </a:pPr>
            <a:r>
              <a:rPr lang="en" sz="3600"/>
              <a:t>Select your old Java File</a:t>
            </a:r>
            <a:endParaRPr sz="3600"/>
          </a:p>
          <a:p>
            <a:pPr indent="-457200" lvl="0" marL="457200" rtl="0" algn="l">
              <a:lnSpc>
                <a:spcPct val="150000"/>
              </a:lnSpc>
              <a:spcBef>
                <a:spcPts val="0"/>
              </a:spcBef>
              <a:spcAft>
                <a:spcPts val="0"/>
              </a:spcAft>
              <a:buSzPts val="3600"/>
              <a:buChar char="➔"/>
            </a:pPr>
            <a:r>
              <a:rPr lang="en" sz="3600"/>
              <a:t>“</a:t>
            </a:r>
            <a:r>
              <a:rPr b="1" lang="en" sz="3600"/>
              <a:t>Convert Java File to Kotlin</a:t>
            </a:r>
            <a:r>
              <a:rPr lang="en" sz="3600"/>
              <a:t>”</a:t>
            </a:r>
            <a:endParaRPr sz="3600"/>
          </a:p>
        </p:txBody>
      </p:sp>
      <p:pic>
        <p:nvPicPr>
          <p:cNvPr id="392" name="Google Shape;392;p57"/>
          <p:cNvPicPr preferRelativeResize="0"/>
          <p:nvPr/>
        </p:nvPicPr>
        <p:blipFill>
          <a:blip r:embed="rId3">
            <a:alphaModFix/>
          </a:blip>
          <a:stretch>
            <a:fillRect/>
          </a:stretch>
        </p:blipFill>
        <p:spPr>
          <a:xfrm>
            <a:off x="5772850" y="1836800"/>
            <a:ext cx="3306700" cy="330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10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10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265500" y="1678650"/>
            <a:ext cx="4045200" cy="17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Skills &amp; expertise</a:t>
            </a:r>
            <a:endParaRPr/>
          </a:p>
        </p:txBody>
      </p:sp>
      <p:sp>
        <p:nvSpPr>
          <p:cNvPr id="226" name="Google Shape;226;p3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Android Development</a:t>
            </a:r>
            <a:endParaRPr sz="2100"/>
          </a:p>
          <a:p>
            <a:pPr indent="-361950" lvl="0" marL="457200" rtl="0" algn="l">
              <a:spcBef>
                <a:spcPts val="0"/>
              </a:spcBef>
              <a:spcAft>
                <a:spcPts val="0"/>
              </a:spcAft>
              <a:buSzPts val="2100"/>
              <a:buChar char="●"/>
            </a:pPr>
            <a:r>
              <a:rPr lang="en" sz="2100"/>
              <a:t>Project Management</a:t>
            </a:r>
            <a:endParaRPr sz="2100"/>
          </a:p>
          <a:p>
            <a:pPr indent="-361950" lvl="0" marL="457200" rtl="0" algn="l">
              <a:spcBef>
                <a:spcPts val="0"/>
              </a:spcBef>
              <a:spcAft>
                <a:spcPts val="0"/>
              </a:spcAft>
              <a:buSzPts val="2100"/>
              <a:buChar char="●"/>
            </a:pPr>
            <a:r>
              <a:rPr lang="en" sz="2100"/>
              <a:t>Team Management</a:t>
            </a:r>
            <a:endParaRPr sz="2100"/>
          </a:p>
          <a:p>
            <a:pPr indent="-361950" lvl="0" marL="457200" rtl="0" algn="l">
              <a:spcBef>
                <a:spcPts val="0"/>
              </a:spcBef>
              <a:spcAft>
                <a:spcPts val="0"/>
              </a:spcAft>
              <a:buSzPts val="2100"/>
              <a:buChar char="●"/>
            </a:pPr>
            <a:r>
              <a:rPr lang="en" sz="2100"/>
              <a:t>Trainer</a:t>
            </a:r>
            <a:endParaRPr sz="2100"/>
          </a:p>
          <a:p>
            <a:pPr indent="-361950" lvl="0" marL="457200" rtl="0" algn="l">
              <a:spcBef>
                <a:spcPts val="0"/>
              </a:spcBef>
              <a:spcAft>
                <a:spcPts val="0"/>
              </a:spcAft>
              <a:buSzPts val="2100"/>
              <a:buChar char="●"/>
            </a:pPr>
            <a:r>
              <a:rPr lang="en" sz="2100"/>
              <a:t>Speaker</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96" name="Shape 396"/>
        <p:cNvGrpSpPr/>
        <p:nvPr/>
      </p:nvGrpSpPr>
      <p:grpSpPr>
        <a:xfrm>
          <a:off x="0" y="0"/>
          <a:ext cx="0" cy="0"/>
          <a:chOff x="0" y="0"/>
          <a:chExt cx="0" cy="0"/>
        </a:xfrm>
      </p:grpSpPr>
      <p:sp>
        <p:nvSpPr>
          <p:cNvPr id="397" name="Google Shape;397;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Easier way to become Kotlin Developer</a:t>
            </a:r>
            <a:endParaRPr/>
          </a:p>
        </p:txBody>
      </p:sp>
      <p:sp>
        <p:nvSpPr>
          <p:cNvPr id="398" name="Google Shape;398;p58"/>
          <p:cNvSpPr txBox="1"/>
          <p:nvPr>
            <p:ph idx="4294967295" type="body"/>
          </p:nvPr>
        </p:nvSpPr>
        <p:spPr>
          <a:xfrm>
            <a:off x="729450" y="2078875"/>
            <a:ext cx="7688700" cy="2261100"/>
          </a:xfrm>
          <a:prstGeom prst="rect">
            <a:avLst/>
          </a:prstGeom>
          <a:solidFill>
            <a:srgbClr val="FFFFFF"/>
          </a:solidFill>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SzPts val="3600"/>
              <a:buChar char="➔"/>
            </a:pPr>
            <a:r>
              <a:rPr lang="en" sz="3600"/>
              <a:t>Select your old Java File</a:t>
            </a:r>
            <a:endParaRPr sz="3600"/>
          </a:p>
          <a:p>
            <a:pPr indent="-457200" lvl="0" marL="457200" rtl="0" algn="l">
              <a:lnSpc>
                <a:spcPct val="150000"/>
              </a:lnSpc>
              <a:spcBef>
                <a:spcPts val="0"/>
              </a:spcBef>
              <a:spcAft>
                <a:spcPts val="0"/>
              </a:spcAft>
              <a:buSzPts val="3600"/>
              <a:buChar char="➔"/>
            </a:pPr>
            <a:r>
              <a:rPr lang="en" sz="3600"/>
              <a:t>“</a:t>
            </a:r>
            <a:r>
              <a:rPr b="1" lang="en" sz="3600"/>
              <a:t>Convert Java File to Kotlin</a:t>
            </a:r>
            <a:r>
              <a:rPr lang="en" sz="3600"/>
              <a:t>”</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02" name="Shape 402"/>
        <p:cNvGrpSpPr/>
        <p:nvPr/>
      </p:nvGrpSpPr>
      <p:grpSpPr>
        <a:xfrm>
          <a:off x="0" y="0"/>
          <a:ext cx="0" cy="0"/>
          <a:chOff x="0" y="0"/>
          <a:chExt cx="0" cy="0"/>
        </a:xfrm>
      </p:grpSpPr>
      <p:sp>
        <p:nvSpPr>
          <p:cNvPr id="403" name="Google Shape;40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sample code Java vs Kotlin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World” program in Java:</a:t>
            </a:r>
            <a:endParaRPr/>
          </a:p>
        </p:txBody>
      </p:sp>
      <p:sp>
        <p:nvSpPr>
          <p:cNvPr id="409" name="Google Shape;40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3F51B5"/>
                </a:solidFill>
                <a:latin typeface="Roboto Mono"/>
                <a:ea typeface="Roboto Mono"/>
                <a:cs typeface="Roboto Mono"/>
                <a:sym typeface="Roboto Mono"/>
              </a:rPr>
              <a:t>class</a:t>
            </a:r>
            <a:r>
              <a:rPr lang="en" sz="1050">
                <a:solidFill>
                  <a:srgbClr val="37474F"/>
                </a:solidFill>
                <a:latin typeface="Roboto Mono"/>
                <a:ea typeface="Roboto Mono"/>
                <a:cs typeface="Roboto Mono"/>
                <a:sym typeface="Roboto Mono"/>
              </a:rPr>
              <a:t> </a:t>
            </a:r>
            <a:r>
              <a:rPr lang="en" sz="1050">
                <a:solidFill>
                  <a:srgbClr val="9C27B0"/>
                </a:solidFill>
                <a:latin typeface="Roboto Mono"/>
                <a:ea typeface="Roboto Mono"/>
                <a:cs typeface="Roboto Mono"/>
                <a:sym typeface="Roboto Mono"/>
              </a:rPr>
              <a:t>HelloWorldApp</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public</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static</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 main</a:t>
            </a:r>
            <a:r>
              <a:rPr lang="en" sz="1050">
                <a:solidFill>
                  <a:srgbClr val="3F51B5"/>
                </a:solidFill>
                <a:latin typeface="Roboto Mono"/>
                <a:ea typeface="Roboto Mono"/>
                <a:cs typeface="Roboto Mono"/>
                <a:sym typeface="Roboto Mono"/>
              </a:rPr>
              <a:t>(</a:t>
            </a:r>
            <a:r>
              <a:rPr lang="en" sz="1050">
                <a:solidFill>
                  <a:srgbClr val="9C27B0"/>
                </a:solidFill>
                <a:latin typeface="Roboto Mono"/>
                <a:ea typeface="Roboto Mono"/>
                <a:cs typeface="Roboto Mono"/>
                <a:sym typeface="Roboto Mono"/>
              </a:rPr>
              <a:t>String</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args</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7474F"/>
                </a:solidFill>
                <a:latin typeface="Roboto Mono"/>
                <a:ea typeface="Roboto Mono"/>
                <a:cs typeface="Roboto Mono"/>
                <a:sym typeface="Roboto Mono"/>
              </a:rPr>
              <a:t>            </a:t>
            </a:r>
            <a:r>
              <a:rPr lang="en" sz="1050">
                <a:solidFill>
                  <a:srgbClr val="9C27B0"/>
                </a:solidFill>
                <a:latin typeface="Roboto Mono"/>
                <a:ea typeface="Roboto Mono"/>
                <a:cs typeface="Roboto Mono"/>
                <a:sym typeface="Roboto Mono"/>
              </a:rPr>
              <a:t>System</a:t>
            </a:r>
            <a:r>
              <a:rPr lang="en" sz="1050">
                <a:solidFill>
                  <a:srgbClr val="3F51B5"/>
                </a:solidFill>
                <a:latin typeface="Roboto Mono"/>
                <a:ea typeface="Roboto Mono"/>
                <a:cs typeface="Roboto Mono"/>
                <a:sym typeface="Roboto Mono"/>
              </a:rPr>
              <a:t>.out.</a:t>
            </a:r>
            <a:r>
              <a:rPr lang="en" sz="1050">
                <a:solidFill>
                  <a:srgbClr val="37474F"/>
                </a:solidFill>
                <a:latin typeface="Roboto Mono"/>
                <a:ea typeface="Roboto Mono"/>
                <a:cs typeface="Roboto Mono"/>
                <a:sym typeface="Roboto Mono"/>
              </a:rPr>
              <a:t>println</a:t>
            </a:r>
            <a:r>
              <a:rPr lang="en" sz="1050">
                <a:solidFill>
                  <a:srgbClr val="3F51B5"/>
                </a:solidFill>
                <a:latin typeface="Roboto Mono"/>
                <a:ea typeface="Roboto Mono"/>
                <a:cs typeface="Roboto Mono"/>
                <a:sym typeface="Roboto Mono"/>
              </a:rPr>
              <a:t>(</a:t>
            </a:r>
            <a:r>
              <a:rPr lang="en" sz="1050">
                <a:solidFill>
                  <a:srgbClr val="388E3C"/>
                </a:solidFill>
                <a:latin typeface="Roboto Mono"/>
                <a:ea typeface="Roboto Mono"/>
                <a:cs typeface="Roboto Mono"/>
                <a:sym typeface="Roboto Mono"/>
              </a:rPr>
              <a:t>"Hello World!"</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F51B5"/>
                </a:solidFill>
                <a:latin typeface="Roboto Mono"/>
                <a:ea typeface="Roboto Mono"/>
                <a:cs typeface="Roboto Mono"/>
                <a:sym typeface="Roboto Mono"/>
              </a:rPr>
              <a:t>}</a:t>
            </a:r>
            <a:endParaRPr sz="1050">
              <a:solidFill>
                <a:srgbClr val="3F51B5"/>
              </a:solidFill>
              <a:latin typeface="Roboto Mono"/>
              <a:ea typeface="Roboto Mono"/>
              <a:cs typeface="Roboto Mono"/>
              <a:sym typeface="Roboto Mono"/>
            </a:endParaRPr>
          </a:p>
          <a:p>
            <a:pPr indent="0" lvl="0" marL="0" rtl="0" algn="l">
              <a:lnSpc>
                <a:spcPct val="100000"/>
              </a:lnSpc>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World” program in Kotlin:</a:t>
            </a:r>
            <a:endParaRPr/>
          </a:p>
        </p:txBody>
      </p:sp>
      <p:sp>
        <p:nvSpPr>
          <p:cNvPr id="415" name="Google Shape;41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3F51B5"/>
                </a:solidFill>
                <a:latin typeface="Roboto Mono"/>
                <a:ea typeface="Roboto Mono"/>
                <a:cs typeface="Roboto Mono"/>
                <a:sym typeface="Roboto Mono"/>
              </a:rPr>
              <a:t>package</a:t>
            </a:r>
            <a:r>
              <a:rPr lang="en" sz="1050">
                <a:solidFill>
                  <a:srgbClr val="37474F"/>
                </a:solidFill>
                <a:latin typeface="Roboto Mono"/>
                <a:ea typeface="Roboto Mono"/>
                <a:cs typeface="Roboto Mono"/>
                <a:sym typeface="Roboto Mono"/>
              </a:rPr>
              <a:t> hello</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7474F"/>
                </a:solidFill>
                <a:latin typeface="Roboto Mono"/>
                <a:ea typeface="Roboto Mono"/>
                <a:cs typeface="Roboto Mono"/>
                <a:sym typeface="Roboto Mono"/>
              </a:rPr>
              <a:t>fun main</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457200" lvl="0" marL="0" rtl="0" algn="l">
              <a:lnSpc>
                <a:spcPct val="100000"/>
              </a:lnSpc>
              <a:spcBef>
                <a:spcPts val="1600"/>
              </a:spcBef>
              <a:spcAft>
                <a:spcPts val="0"/>
              </a:spcAft>
              <a:buNone/>
            </a:pPr>
            <a:r>
              <a:rPr lang="en" sz="1050">
                <a:solidFill>
                  <a:srgbClr val="37474F"/>
                </a:solidFill>
                <a:latin typeface="Roboto Mono"/>
                <a:ea typeface="Roboto Mono"/>
                <a:cs typeface="Roboto Mono"/>
                <a:sym typeface="Roboto Mono"/>
              </a:rPr>
              <a:t>println</a:t>
            </a:r>
            <a:r>
              <a:rPr lang="en" sz="1050">
                <a:solidFill>
                  <a:srgbClr val="3F51B5"/>
                </a:solidFill>
                <a:latin typeface="Roboto Mono"/>
                <a:ea typeface="Roboto Mono"/>
                <a:cs typeface="Roboto Mono"/>
                <a:sym typeface="Roboto Mono"/>
              </a:rPr>
              <a:t>(</a:t>
            </a:r>
            <a:r>
              <a:rPr lang="en" sz="1050">
                <a:solidFill>
                  <a:srgbClr val="388E3C"/>
                </a:solidFill>
                <a:latin typeface="Roboto Mono"/>
                <a:ea typeface="Roboto Mono"/>
                <a:cs typeface="Roboto Mono"/>
                <a:sym typeface="Roboto Mono"/>
              </a:rPr>
              <a:t>"Hello World"</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1600"/>
              </a:spcBef>
              <a:spcAft>
                <a:spcPts val="0"/>
              </a:spcAft>
              <a:buNone/>
            </a:pPr>
            <a:r>
              <a:rPr lang="en" sz="1050">
                <a:solidFill>
                  <a:srgbClr val="3F51B5"/>
                </a:solidFill>
                <a:latin typeface="Roboto Mono"/>
                <a:ea typeface="Roboto Mono"/>
                <a:cs typeface="Roboto Mono"/>
                <a:sym typeface="Roboto Mono"/>
              </a:rPr>
              <a:t>}</a:t>
            </a:r>
            <a:endParaRPr sz="1050">
              <a:solidFill>
                <a:srgbClr val="3F51B5"/>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OnClick on</a:t>
            </a:r>
            <a:r>
              <a:rPr lang="en"/>
              <a:t> Java:</a:t>
            </a:r>
            <a:endParaRPr/>
          </a:p>
        </p:txBody>
      </p:sp>
      <p:sp>
        <p:nvSpPr>
          <p:cNvPr id="421" name="Google Shape;42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solidFill>
                  <a:srgbClr val="37474F"/>
                </a:solidFill>
                <a:latin typeface="Roboto Mono"/>
                <a:ea typeface="Roboto Mono"/>
                <a:cs typeface="Roboto Mono"/>
                <a:sym typeface="Roboto Mono"/>
              </a:rPr>
              <a:t>view</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setOnClickListener</a:t>
            </a:r>
            <a:r>
              <a:rPr lang="en" sz="1050">
                <a:solidFill>
                  <a:srgbClr val="3F51B5"/>
                </a:solidFill>
                <a:latin typeface="Roboto Mono"/>
                <a:ea typeface="Roboto Mono"/>
                <a:cs typeface="Roboto Mono"/>
                <a:sym typeface="Roboto Mono"/>
              </a:rPr>
              <a:t>(new</a:t>
            </a:r>
            <a:r>
              <a:rPr lang="en" sz="1050">
                <a:solidFill>
                  <a:srgbClr val="37474F"/>
                </a:solidFill>
                <a:latin typeface="Roboto Mono"/>
                <a:ea typeface="Roboto Mono"/>
                <a:cs typeface="Roboto Mono"/>
                <a:sym typeface="Roboto Mono"/>
              </a:rPr>
              <a:t> </a:t>
            </a:r>
            <a:r>
              <a:rPr lang="en" sz="1050">
                <a:solidFill>
                  <a:srgbClr val="9C27B0"/>
                </a:solidFill>
                <a:latin typeface="Roboto Mono"/>
                <a:ea typeface="Roboto Mono"/>
                <a:cs typeface="Roboto Mono"/>
                <a:sym typeface="Roboto Mono"/>
              </a:rPr>
              <a:t>View</a:t>
            </a:r>
            <a:r>
              <a:rPr lang="en" sz="1050">
                <a:solidFill>
                  <a:srgbClr val="3F51B5"/>
                </a:solidFill>
                <a:latin typeface="Roboto Mono"/>
                <a:ea typeface="Roboto Mono"/>
                <a:cs typeface="Roboto Mono"/>
                <a:sym typeface="Roboto Mono"/>
              </a:rPr>
              <a:t>.</a:t>
            </a:r>
            <a:r>
              <a:rPr lang="en" sz="1050">
                <a:solidFill>
                  <a:srgbClr val="9C27B0"/>
                </a:solidFill>
                <a:latin typeface="Roboto Mono"/>
                <a:ea typeface="Roboto Mono"/>
                <a:cs typeface="Roboto Mono"/>
                <a:sym typeface="Roboto Mono"/>
              </a:rPr>
              <a:t>OnClickListener</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C53929"/>
                </a:solidFill>
                <a:latin typeface="Roboto Mono"/>
                <a:ea typeface="Roboto Mono"/>
                <a:cs typeface="Roboto Mono"/>
                <a:sym typeface="Roboto Mono"/>
              </a:rPr>
              <a:t>@Override</a:t>
            </a:r>
            <a:endParaRPr sz="105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public</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void</a:t>
            </a:r>
            <a:r>
              <a:rPr lang="en" sz="1050">
                <a:solidFill>
                  <a:srgbClr val="37474F"/>
                </a:solidFill>
                <a:latin typeface="Roboto Mono"/>
                <a:ea typeface="Roboto Mono"/>
                <a:cs typeface="Roboto Mono"/>
                <a:sym typeface="Roboto Mono"/>
              </a:rPr>
              <a:t> onClick</a:t>
            </a:r>
            <a:r>
              <a:rPr lang="en" sz="1050">
                <a:solidFill>
                  <a:srgbClr val="3F51B5"/>
                </a:solidFill>
                <a:latin typeface="Roboto Mono"/>
                <a:ea typeface="Roboto Mono"/>
                <a:cs typeface="Roboto Mono"/>
                <a:sym typeface="Roboto Mono"/>
              </a:rPr>
              <a:t>(</a:t>
            </a:r>
            <a:r>
              <a:rPr lang="en" sz="1050">
                <a:solidFill>
                  <a:srgbClr val="9C27B0"/>
                </a:solidFill>
                <a:latin typeface="Roboto Mono"/>
                <a:ea typeface="Roboto Mono"/>
                <a:cs typeface="Roboto Mono"/>
                <a:sym typeface="Roboto Mono"/>
              </a:rPr>
              <a:t>View</a:t>
            </a:r>
            <a:r>
              <a:rPr lang="en" sz="1050">
                <a:solidFill>
                  <a:srgbClr val="37474F"/>
                </a:solidFill>
                <a:latin typeface="Roboto Mono"/>
                <a:ea typeface="Roboto Mono"/>
                <a:cs typeface="Roboto Mono"/>
                <a:sym typeface="Roboto Mono"/>
              </a:rPr>
              <a:t> v</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t>
            </a:r>
            <a:r>
              <a:rPr lang="en" sz="1050">
                <a:solidFill>
                  <a:srgbClr val="3F51B5"/>
                </a:solidFill>
                <a:latin typeface="Roboto Mono"/>
                <a:ea typeface="Roboto Mono"/>
                <a:cs typeface="Roboto Mono"/>
                <a:sym typeface="Roboto Mono"/>
              </a:rPr>
              <a:t>{</a:t>
            </a:r>
            <a:endParaRPr sz="105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050">
                <a:solidFill>
                  <a:srgbClr val="37474F"/>
                </a:solidFill>
                <a:latin typeface="Roboto Mono"/>
                <a:ea typeface="Roboto Mono"/>
                <a:cs typeface="Roboto Mono"/>
                <a:sym typeface="Roboto Mono"/>
              </a:rPr>
              <a:t>         </a:t>
            </a:r>
            <a:r>
              <a:rPr lang="en" sz="1050">
                <a:solidFill>
                  <a:srgbClr val="D81B60"/>
                </a:solidFill>
                <a:latin typeface="Roboto Mono"/>
                <a:ea typeface="Roboto Mono"/>
                <a:cs typeface="Roboto Mono"/>
                <a:sym typeface="Roboto Mono"/>
              </a:rPr>
              <a:t>// Do whatever you want to</a:t>
            </a:r>
            <a:endParaRPr sz="105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3F51B5"/>
                </a:solidFill>
                <a:latin typeface="Roboto Mono"/>
                <a:ea typeface="Roboto Mono"/>
                <a:cs typeface="Roboto Mono"/>
                <a:sym typeface="Roboto Mono"/>
              </a:rPr>
              <a:t>}});</a:t>
            </a:r>
            <a:endParaRPr sz="1050">
              <a:solidFill>
                <a:srgbClr val="3F51B5"/>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OnClick on Kotlin:</a:t>
            </a:r>
            <a:endParaRPr/>
          </a:p>
          <a:p>
            <a:pPr indent="0" lvl="0" marL="0" rtl="0" algn="l">
              <a:spcBef>
                <a:spcPts val="0"/>
              </a:spcBef>
              <a:spcAft>
                <a:spcPts val="0"/>
              </a:spcAft>
              <a:buNone/>
            </a:pPr>
            <a:r>
              <a:t/>
            </a:r>
            <a:endParaRPr/>
          </a:p>
        </p:txBody>
      </p:sp>
      <p:sp>
        <p:nvSpPr>
          <p:cNvPr id="427" name="Google Shape;427;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rgbClr val="37474F"/>
                </a:solidFill>
                <a:latin typeface="Roboto Mono"/>
                <a:ea typeface="Roboto Mono"/>
                <a:cs typeface="Roboto Mono"/>
                <a:sym typeface="Roboto Mono"/>
              </a:rPr>
              <a:t>view</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setOnClickListener </a:t>
            </a:r>
            <a:r>
              <a:rPr lang="en" sz="1050">
                <a:solidFill>
                  <a:srgbClr val="3F51B5"/>
                </a:solidFill>
                <a:latin typeface="Roboto Mono"/>
                <a:ea typeface="Roboto Mono"/>
                <a:cs typeface="Roboto Mono"/>
                <a:sym typeface="Roboto Mono"/>
              </a:rPr>
              <a:t>{</a:t>
            </a:r>
            <a:r>
              <a:rPr lang="en" sz="1050">
                <a:solidFill>
                  <a:srgbClr val="37474F"/>
                </a:solidFill>
                <a:latin typeface="Roboto Mono"/>
                <a:ea typeface="Roboto Mono"/>
                <a:cs typeface="Roboto Mono"/>
                <a:sym typeface="Roboto Mono"/>
              </a:rPr>
              <a:t> </a:t>
            </a:r>
            <a:r>
              <a:rPr lang="en" sz="1050">
                <a:solidFill>
                  <a:srgbClr val="D81B60"/>
                </a:solidFill>
                <a:latin typeface="Roboto Mono"/>
                <a:ea typeface="Roboto Mono"/>
                <a:cs typeface="Roboto Mono"/>
                <a:sym typeface="Roboto Mono"/>
              </a:rPr>
              <a:t>// Do whatever you want to }</a:t>
            </a:r>
            <a:endParaRPr sz="1050">
              <a:solidFill>
                <a:srgbClr val="3F51B5"/>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Limited learning resources as it is a small and new community</a:t>
            </a:r>
            <a:endParaRPr/>
          </a:p>
          <a:p>
            <a:pPr indent="-311150" lvl="0" marL="457200" rtl="0" algn="l">
              <a:lnSpc>
                <a:spcPct val="150000"/>
              </a:lnSpc>
              <a:spcBef>
                <a:spcPts val="0"/>
              </a:spcBef>
              <a:spcAft>
                <a:spcPts val="0"/>
              </a:spcAft>
              <a:buSzPts val="1300"/>
              <a:buChar char="➔"/>
            </a:pPr>
            <a:r>
              <a:rPr lang="en"/>
              <a:t>It may become a challenge to switch from Java to Kotlin for your team</a:t>
            </a:r>
            <a:endParaRPr/>
          </a:p>
          <a:p>
            <a:pPr indent="-311150" lvl="0" marL="457200" rtl="0" algn="l">
              <a:lnSpc>
                <a:spcPct val="150000"/>
              </a:lnSpc>
              <a:spcBef>
                <a:spcPts val="0"/>
              </a:spcBef>
              <a:spcAft>
                <a:spcPts val="0"/>
              </a:spcAft>
              <a:buSzPts val="1300"/>
              <a:buChar char="➔"/>
            </a:pPr>
            <a:r>
              <a:rPr lang="en"/>
              <a:t>Finding Kotlin developers seems difficult than Java developers</a:t>
            </a:r>
            <a:endParaRPr/>
          </a:p>
          <a:p>
            <a:pPr indent="-311150" lvl="0" marL="457200" rtl="0" algn="l">
              <a:lnSpc>
                <a:spcPct val="150000"/>
              </a:lnSpc>
              <a:spcBef>
                <a:spcPts val="0"/>
              </a:spcBef>
              <a:spcAft>
                <a:spcPts val="0"/>
              </a:spcAft>
              <a:buSzPts val="1300"/>
              <a:buChar char="➔"/>
            </a:pPr>
            <a:r>
              <a:rPr lang="en"/>
              <a:t>Sometimes compilation is slower compared to Java</a:t>
            </a:r>
            <a:endParaRPr/>
          </a:p>
        </p:txBody>
      </p:sp>
      <p:sp>
        <p:nvSpPr>
          <p:cNvPr id="433" name="Google Shape;433;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 Of Kotlin Programming Language: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437" name="Shape 437"/>
        <p:cNvGrpSpPr/>
        <p:nvPr/>
      </p:nvGrpSpPr>
      <p:grpSpPr>
        <a:xfrm>
          <a:off x="0" y="0"/>
          <a:ext cx="0" cy="0"/>
          <a:chOff x="0" y="0"/>
          <a:chExt cx="0" cy="0"/>
        </a:xfrm>
      </p:grpSpPr>
      <p:sp>
        <p:nvSpPr>
          <p:cNvPr id="438" name="Google Shape;438;p65"/>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Should You Choose To Develop Your Next App?</a:t>
            </a:r>
            <a:endParaRPr/>
          </a:p>
          <a:p>
            <a:pPr indent="0" lvl="0" marL="0" rtl="0" algn="l">
              <a:spcBef>
                <a:spcPts val="0"/>
              </a:spcBef>
              <a:spcAft>
                <a:spcPts val="0"/>
              </a:spcAft>
              <a:buNone/>
            </a:pPr>
            <a:r>
              <a:t/>
            </a:r>
            <a:endParaRPr/>
          </a:p>
        </p:txBody>
      </p:sp>
      <p:sp>
        <p:nvSpPr>
          <p:cNvPr id="439" name="Google Shape;439;p65"/>
          <p:cNvSpPr txBox="1"/>
          <p:nvPr>
            <p:ph type="title"/>
          </p:nvPr>
        </p:nvSpPr>
        <p:spPr>
          <a:xfrm>
            <a:off x="729450" y="2002325"/>
            <a:ext cx="7021200" cy="195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600">
                <a:latin typeface="Lato"/>
                <a:ea typeface="Lato"/>
                <a:cs typeface="Lato"/>
                <a:sym typeface="Lato"/>
              </a:rPr>
              <a:t>Certainly, Kotlin can give a competitive edge. It saves your time and efforts in development achieving faster time-to-market of your app.</a:t>
            </a:r>
            <a:endParaRPr b="0" sz="16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You have Kotlin developers who have experience in developing apps in Kotlin</a:t>
            </a:r>
            <a:endParaRPr/>
          </a:p>
          <a:p>
            <a:pPr indent="-311150" lvl="0" marL="457200" rtl="0" algn="l">
              <a:lnSpc>
                <a:spcPct val="150000"/>
              </a:lnSpc>
              <a:spcBef>
                <a:spcPts val="0"/>
              </a:spcBef>
              <a:spcAft>
                <a:spcPts val="0"/>
              </a:spcAft>
              <a:buSzPts val="1300"/>
              <a:buChar char="➔"/>
            </a:pPr>
            <a:r>
              <a:rPr lang="en"/>
              <a:t>When you want to give a modern, fresh look to your application</a:t>
            </a:r>
            <a:endParaRPr/>
          </a:p>
          <a:p>
            <a:pPr indent="-311150" lvl="0" marL="457200" rtl="0" algn="l">
              <a:lnSpc>
                <a:spcPct val="150000"/>
              </a:lnSpc>
              <a:spcBef>
                <a:spcPts val="0"/>
              </a:spcBef>
              <a:spcAft>
                <a:spcPts val="0"/>
              </a:spcAft>
              <a:buSzPts val="1300"/>
              <a:buChar char="➔"/>
            </a:pPr>
            <a:r>
              <a:rPr lang="en"/>
              <a:t>When you want to accomplish faster time-to-market of app</a:t>
            </a:r>
            <a:endParaRPr/>
          </a:p>
          <a:p>
            <a:pPr indent="-311150" lvl="0" marL="457200" rtl="0" algn="l">
              <a:lnSpc>
                <a:spcPct val="150000"/>
              </a:lnSpc>
              <a:spcBef>
                <a:spcPts val="0"/>
              </a:spcBef>
              <a:spcAft>
                <a:spcPts val="0"/>
              </a:spcAft>
              <a:buSzPts val="1300"/>
              <a:buChar char="➔"/>
            </a:pPr>
            <a:r>
              <a:rPr lang="en"/>
              <a:t>When your team has proper knowledge of frameworks and tools</a:t>
            </a:r>
            <a:endParaRPr/>
          </a:p>
        </p:txBody>
      </p:sp>
      <p:sp>
        <p:nvSpPr>
          <p:cNvPr id="445" name="Google Shape;44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Kotlin When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67"/>
          <p:cNvPicPr preferRelativeResize="0"/>
          <p:nvPr/>
        </p:nvPicPr>
        <p:blipFill>
          <a:blip r:embed="rId3">
            <a:alphaModFix/>
          </a:blip>
          <a:stretch>
            <a:fillRect/>
          </a:stretch>
        </p:blipFill>
        <p:spPr>
          <a:xfrm>
            <a:off x="152400" y="915800"/>
            <a:ext cx="8839199" cy="3685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290475" y="984375"/>
            <a:ext cx="4233001" cy="3174750"/>
          </a:xfrm>
          <a:prstGeom prst="rect">
            <a:avLst/>
          </a:prstGeom>
          <a:noFill/>
          <a:ln>
            <a:noFill/>
          </a:ln>
        </p:spPr>
      </p:pic>
      <p:pic>
        <p:nvPicPr>
          <p:cNvPr id="232" name="Google Shape;232;p32"/>
          <p:cNvPicPr preferRelativeResize="0"/>
          <p:nvPr/>
        </p:nvPicPr>
        <p:blipFill>
          <a:blip r:embed="rId4">
            <a:alphaModFix/>
          </a:blip>
          <a:stretch>
            <a:fillRect/>
          </a:stretch>
        </p:blipFill>
        <p:spPr>
          <a:xfrm>
            <a:off x="4640425" y="984375"/>
            <a:ext cx="4233001" cy="3174738"/>
          </a:xfrm>
          <a:prstGeom prst="rect">
            <a:avLst/>
          </a:prstGeom>
          <a:noFill/>
          <a:ln>
            <a:noFill/>
          </a:ln>
        </p:spPr>
      </p:pic>
      <p:sp>
        <p:nvSpPr>
          <p:cNvPr id="233" name="Google Shape;233;p32"/>
          <p:cNvSpPr txBox="1"/>
          <p:nvPr/>
        </p:nvSpPr>
        <p:spPr>
          <a:xfrm>
            <a:off x="290475" y="13807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2011 - Android Boot Camp</a:t>
            </a:r>
            <a:endParaRPr>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68"/>
          <p:cNvPicPr preferRelativeResize="0"/>
          <p:nvPr/>
        </p:nvPicPr>
        <p:blipFill>
          <a:blip r:embed="rId3">
            <a:alphaModFix/>
          </a:blip>
          <a:stretch>
            <a:fillRect/>
          </a:stretch>
        </p:blipFill>
        <p:spPr>
          <a:xfrm>
            <a:off x="-13625" y="1218850"/>
            <a:ext cx="9171251" cy="27057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69"/>
          <p:cNvPicPr preferRelativeResize="0"/>
          <p:nvPr/>
        </p:nvPicPr>
        <p:blipFill>
          <a:blip r:embed="rId3">
            <a:alphaModFix/>
          </a:blip>
          <a:stretch>
            <a:fillRect/>
          </a:stretch>
        </p:blipFill>
        <p:spPr>
          <a:xfrm>
            <a:off x="152400" y="665500"/>
            <a:ext cx="8839200" cy="43045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71" name="Google Shape;471;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https://kotlinlang.org/</a:t>
            </a:r>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4"/>
              </a:rPr>
              <a:t>http://binaryinformatics.com/why-should-you-try-kotlin-for-android-development/</a:t>
            </a:r>
            <a:endParaRPr>
              <a:solidFill>
                <a:schemeClr val="accent5"/>
              </a:solidFill>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5"/>
              </a:rPr>
              <a:t>https://hackernoon.com/java-vs-kotlin-its-time-to-expand-android-development-f08e3d6a72b6</a:t>
            </a:r>
            <a:endParaRPr>
              <a:solidFill>
                <a:schemeClr val="accent5"/>
              </a:solidFill>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6"/>
              </a:rPr>
              <a:t>https://techcrunch.com/2019/05/07/kotlin-is-now-googles-preferred-language-for-android-app-development/</a:t>
            </a:r>
            <a:endParaRPr>
              <a:solidFill>
                <a:schemeClr val="accent5"/>
              </a:solidFill>
            </a:endParaRPr>
          </a:p>
          <a:p>
            <a:pPr indent="0" lvl="0" marL="0" rtl="0" algn="l">
              <a:spcBef>
                <a:spcPts val="1000"/>
              </a:spcBef>
              <a:spcAft>
                <a:spcPts val="0"/>
              </a:spcAft>
              <a:buNone/>
            </a:pPr>
            <a:r>
              <a:rPr lang="en" sz="1100" u="sng">
                <a:solidFill>
                  <a:schemeClr val="hlink"/>
                </a:solidFill>
                <a:latin typeface="Arial"/>
                <a:ea typeface="Arial"/>
                <a:cs typeface="Arial"/>
                <a:sym typeface="Arial"/>
                <a:hlinkClick r:id="rId7"/>
              </a:rPr>
              <a:t>https://blog.jetbrains.com/kotlin/2017/05/kotlin-on-android-now-official/</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nvSpPr>
        <p:spPr>
          <a:xfrm>
            <a:off x="290475" y="13807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Android App</a:t>
            </a:r>
            <a:endParaRPr>
              <a:latin typeface="Source Sans Pro"/>
              <a:ea typeface="Source Sans Pro"/>
              <a:cs typeface="Source Sans Pro"/>
              <a:sym typeface="Source Sans Pro"/>
            </a:endParaRPr>
          </a:p>
        </p:txBody>
      </p:sp>
      <p:pic>
        <p:nvPicPr>
          <p:cNvPr descr="C:\Users\deni rohimat\Pictures\New folder (2)\qlue 1.PNG" id="239" name="Google Shape;239;p33"/>
          <p:cNvPicPr preferRelativeResize="0"/>
          <p:nvPr/>
        </p:nvPicPr>
        <p:blipFill>
          <a:blip r:embed="rId3">
            <a:alphaModFix/>
          </a:blip>
          <a:stretch>
            <a:fillRect/>
          </a:stretch>
        </p:blipFill>
        <p:spPr>
          <a:xfrm>
            <a:off x="2221750" y="134600"/>
            <a:ext cx="1395625" cy="2487497"/>
          </a:xfrm>
          <a:prstGeom prst="rect">
            <a:avLst/>
          </a:prstGeom>
          <a:noFill/>
          <a:ln>
            <a:noFill/>
          </a:ln>
        </p:spPr>
      </p:pic>
      <p:pic>
        <p:nvPicPr>
          <p:cNvPr descr="C:\Users\deni rohimat\Pictures\New folder (2)\qlue 2.PNG" id="240" name="Google Shape;240;p33"/>
          <p:cNvPicPr preferRelativeResize="0"/>
          <p:nvPr/>
        </p:nvPicPr>
        <p:blipFill>
          <a:blip r:embed="rId4">
            <a:alphaModFix/>
          </a:blip>
          <a:stretch>
            <a:fillRect/>
          </a:stretch>
        </p:blipFill>
        <p:spPr>
          <a:xfrm>
            <a:off x="595000" y="502863"/>
            <a:ext cx="1443075" cy="2372873"/>
          </a:xfrm>
          <a:prstGeom prst="rect">
            <a:avLst/>
          </a:prstGeom>
          <a:noFill/>
          <a:ln>
            <a:noFill/>
          </a:ln>
        </p:spPr>
      </p:pic>
      <p:pic>
        <p:nvPicPr>
          <p:cNvPr descr="C:\Users\deni rohimat\Pictures\Budaya Urang\12.PNG" id="241" name="Google Shape;241;p33"/>
          <p:cNvPicPr preferRelativeResize="0"/>
          <p:nvPr/>
        </p:nvPicPr>
        <p:blipFill>
          <a:blip r:embed="rId5">
            <a:alphaModFix/>
          </a:blip>
          <a:stretch>
            <a:fillRect/>
          </a:stretch>
        </p:blipFill>
        <p:spPr>
          <a:xfrm>
            <a:off x="5457225" y="134613"/>
            <a:ext cx="1552575" cy="2571750"/>
          </a:xfrm>
          <a:prstGeom prst="rect">
            <a:avLst/>
          </a:prstGeom>
          <a:noFill/>
          <a:ln>
            <a:noFill/>
          </a:ln>
        </p:spPr>
      </p:pic>
      <p:pic>
        <p:nvPicPr>
          <p:cNvPr descr="C:\Users\deni rohimat\Pictures\Budaya Urang\Untitled.png" id="242" name="Google Shape;242;p33"/>
          <p:cNvPicPr preferRelativeResize="0"/>
          <p:nvPr/>
        </p:nvPicPr>
        <p:blipFill>
          <a:blip r:embed="rId6">
            <a:alphaModFix/>
          </a:blip>
          <a:stretch>
            <a:fillRect/>
          </a:stretch>
        </p:blipFill>
        <p:spPr>
          <a:xfrm>
            <a:off x="470875" y="2990038"/>
            <a:ext cx="2926224" cy="1760625"/>
          </a:xfrm>
          <a:prstGeom prst="rect">
            <a:avLst/>
          </a:prstGeom>
          <a:noFill/>
          <a:ln>
            <a:noFill/>
          </a:ln>
        </p:spPr>
      </p:pic>
      <p:pic>
        <p:nvPicPr>
          <p:cNvPr descr="D:\download\device-2014-03-19-184316.png" id="243" name="Google Shape;243;p33"/>
          <p:cNvPicPr preferRelativeResize="0"/>
          <p:nvPr/>
        </p:nvPicPr>
        <p:blipFill>
          <a:blip r:embed="rId7">
            <a:alphaModFix/>
          </a:blip>
          <a:stretch>
            <a:fillRect/>
          </a:stretch>
        </p:blipFill>
        <p:spPr>
          <a:xfrm>
            <a:off x="3617375" y="2821888"/>
            <a:ext cx="1259150" cy="2243415"/>
          </a:xfrm>
          <a:prstGeom prst="rect">
            <a:avLst/>
          </a:prstGeom>
          <a:noFill/>
          <a:ln>
            <a:noFill/>
          </a:ln>
        </p:spPr>
      </p:pic>
      <p:pic>
        <p:nvPicPr>
          <p:cNvPr descr="C:\Users\deni rohimat\Pictures\Budaya Urang\16.PNG" id="244" name="Google Shape;244;p33"/>
          <p:cNvPicPr preferRelativeResize="0"/>
          <p:nvPr/>
        </p:nvPicPr>
        <p:blipFill>
          <a:blip r:embed="rId8">
            <a:alphaModFix/>
          </a:blip>
          <a:stretch>
            <a:fillRect/>
          </a:stretch>
        </p:blipFill>
        <p:spPr>
          <a:xfrm>
            <a:off x="5244125" y="2841650"/>
            <a:ext cx="3429000" cy="2057400"/>
          </a:xfrm>
          <a:prstGeom prst="rect">
            <a:avLst/>
          </a:prstGeom>
          <a:noFill/>
          <a:ln>
            <a:noFill/>
          </a:ln>
        </p:spPr>
      </p:pic>
      <p:pic>
        <p:nvPicPr>
          <p:cNvPr id="245" name="Google Shape;245;p33"/>
          <p:cNvPicPr preferRelativeResize="0"/>
          <p:nvPr/>
        </p:nvPicPr>
        <p:blipFill>
          <a:blip r:embed="rId9">
            <a:alphaModFix/>
          </a:blip>
          <a:stretch>
            <a:fillRect/>
          </a:stretch>
        </p:blipFill>
        <p:spPr>
          <a:xfrm>
            <a:off x="3815761" y="78188"/>
            <a:ext cx="1443075" cy="2562568"/>
          </a:xfrm>
          <a:prstGeom prst="rect">
            <a:avLst/>
          </a:prstGeom>
          <a:noFill/>
          <a:ln>
            <a:noFill/>
          </a:ln>
        </p:spPr>
      </p:pic>
      <p:pic>
        <p:nvPicPr>
          <p:cNvPr id="246" name="Google Shape;246;p33"/>
          <p:cNvPicPr preferRelativeResize="0"/>
          <p:nvPr/>
        </p:nvPicPr>
        <p:blipFill>
          <a:blip r:embed="rId10">
            <a:alphaModFix/>
          </a:blip>
          <a:stretch>
            <a:fillRect/>
          </a:stretch>
        </p:blipFill>
        <p:spPr>
          <a:xfrm>
            <a:off x="7120550" y="78187"/>
            <a:ext cx="1443075" cy="2562555"/>
          </a:xfrm>
          <a:prstGeom prst="rect">
            <a:avLst/>
          </a:prstGeom>
          <a:noFill/>
          <a:ln>
            <a:noFill/>
          </a:ln>
        </p:spPr>
      </p:pic>
      <p:sp>
        <p:nvSpPr>
          <p:cNvPr id="247" name="Google Shape;247;p33"/>
          <p:cNvSpPr txBox="1"/>
          <p:nvPr/>
        </p:nvSpPr>
        <p:spPr>
          <a:xfrm>
            <a:off x="0" y="4797900"/>
            <a:ext cx="33522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More info at </a:t>
            </a:r>
            <a:r>
              <a:rPr lang="en" sz="900" u="sng">
                <a:solidFill>
                  <a:schemeClr val="hlink"/>
                </a:solidFill>
                <a:hlinkClick r:id="rId11"/>
              </a:rPr>
              <a:t>https://sites.google.com/view/deni-rohimat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3000"/>
          </a:p>
        </p:txBody>
      </p:sp>
      <p:sp>
        <p:nvSpPr>
          <p:cNvPr id="253" name="Google Shape;253;p34"/>
          <p:cNvSpPr txBox="1"/>
          <p:nvPr>
            <p:ph idx="2" type="body"/>
          </p:nvPr>
        </p:nvSpPr>
        <p:spPr>
          <a:xfrm>
            <a:off x="5226600" y="10590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Why you must change Java to Kotlin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As we know, Java has been used for many years and we also know that java is the primary language for </a:t>
            </a:r>
            <a:r>
              <a:rPr lang="en" u="sng">
                <a:solidFill>
                  <a:schemeClr val="hlink"/>
                </a:solidFill>
                <a:hlinkClick r:id="rId3"/>
              </a:rPr>
              <a:t>Android app development</a:t>
            </a:r>
            <a:r>
              <a:rPr lang="en"/>
              <a:t> but that doesn’t mean Java is always the best choice because it has some cons like </a:t>
            </a:r>
            <a:r>
              <a:rPr b="1" lang="en"/>
              <a:t>error-prone</a:t>
            </a:r>
            <a:r>
              <a:rPr lang="en"/>
              <a:t>, </a:t>
            </a:r>
            <a:r>
              <a:rPr b="1" lang="en"/>
              <a:t>old</a:t>
            </a:r>
            <a:r>
              <a:rPr lang="en"/>
              <a:t>, </a:t>
            </a:r>
            <a:r>
              <a:rPr b="1" lang="en"/>
              <a:t>slower modernization and verbose</a:t>
            </a:r>
            <a:r>
              <a:rPr lang="en"/>
              <a:t>. </a:t>
            </a:r>
            <a:endParaRPr/>
          </a:p>
          <a:p>
            <a:pPr indent="0" lvl="0" marL="0" rtl="0" algn="l">
              <a:spcBef>
                <a:spcPts val="1600"/>
              </a:spcBef>
              <a:spcAft>
                <a:spcPts val="0"/>
              </a:spcAft>
              <a:buNone/>
            </a:pPr>
            <a:r>
              <a:rPr lang="en"/>
              <a:t>These are making </a:t>
            </a:r>
            <a:r>
              <a:rPr lang="en" u="sng">
                <a:solidFill>
                  <a:schemeClr val="hlink"/>
                </a:solidFill>
                <a:hlinkClick r:id="rId4"/>
              </a:rPr>
              <a:t>Java </a:t>
            </a:r>
            <a:r>
              <a:rPr lang="en"/>
              <a:t>a </a:t>
            </a:r>
            <a:r>
              <a:rPr b="1" lang="en"/>
              <a:t>less preferable </a:t>
            </a:r>
            <a:r>
              <a:rPr lang="en"/>
              <a:t>option for android app development.</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57" name="Shape 257"/>
        <p:cNvGrpSpPr/>
        <p:nvPr/>
      </p:nvGrpSpPr>
      <p:grpSpPr>
        <a:xfrm>
          <a:off x="0" y="0"/>
          <a:ext cx="0" cy="0"/>
          <a:chOff x="0" y="0"/>
          <a:chExt cx="0" cy="0"/>
        </a:xfrm>
      </p:grpSpPr>
      <p:sp>
        <p:nvSpPr>
          <p:cNvPr id="258" name="Google Shape;258;p35"/>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1600">
                <a:latin typeface="Lato"/>
                <a:ea typeface="Lato"/>
                <a:cs typeface="Lato"/>
                <a:sym typeface="Lato"/>
              </a:rPr>
              <a:t>“I call it my billion-dollar mistake. It was the invention of the null reference in 1965…This has led to innumerable errors, vulnerabilities, and system crashes, which have probably caused a billion dollars of pain and damage in the last forty years.”</a:t>
            </a:r>
            <a:endParaRPr b="0" sz="1600">
              <a:latin typeface="Lato"/>
              <a:ea typeface="Lato"/>
              <a:cs typeface="Lato"/>
              <a:sym typeface="Lato"/>
            </a:endParaRPr>
          </a:p>
          <a:p>
            <a:pPr indent="0" lvl="0" marL="0" rtl="0" algn="l">
              <a:lnSpc>
                <a:spcPct val="150000"/>
              </a:lnSpc>
              <a:spcBef>
                <a:spcPts val="0"/>
              </a:spcBef>
              <a:spcAft>
                <a:spcPts val="0"/>
              </a:spcAft>
              <a:buNone/>
            </a:pPr>
            <a:r>
              <a:rPr b="0" lang="en" sz="1600">
                <a:latin typeface="Lato"/>
                <a:ea typeface="Lato"/>
                <a:cs typeface="Lato"/>
                <a:sym typeface="Lato"/>
              </a:rPr>
              <a:t> </a:t>
            </a:r>
            <a:r>
              <a:rPr b="0" lang="en" sz="1600" u="sng">
                <a:solidFill>
                  <a:schemeClr val="hlink"/>
                </a:solidFill>
                <a:latin typeface="Lato"/>
                <a:ea typeface="Lato"/>
                <a:cs typeface="Lato"/>
                <a:sym typeface="Lato"/>
                <a:hlinkClick r:id="rId3"/>
              </a:rPr>
              <a:t>Sir Charles Antony Richard Hoare</a:t>
            </a:r>
            <a:endParaRPr b="0" sz="16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62" name="Shape 262"/>
        <p:cNvGrpSpPr/>
        <p:nvPr/>
      </p:nvGrpSpPr>
      <p:grpSpPr>
        <a:xfrm>
          <a:off x="0" y="0"/>
          <a:ext cx="0" cy="0"/>
          <a:chOff x="0" y="0"/>
          <a:chExt cx="0" cy="0"/>
        </a:xfrm>
      </p:grpSpPr>
      <p:sp>
        <p:nvSpPr>
          <p:cNvPr id="263" name="Google Shape;263;p36"/>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Java was built years ago when Android wasn’t introduced, somewhere, it lacks a mobile-first approach in the development.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It’s easy to understand and learn</a:t>
            </a:r>
            <a:endParaRPr/>
          </a:p>
          <a:p>
            <a:pPr indent="-311150" lvl="0" marL="457200" rtl="0" algn="l">
              <a:lnSpc>
                <a:spcPct val="150000"/>
              </a:lnSpc>
              <a:spcBef>
                <a:spcPts val="0"/>
              </a:spcBef>
              <a:spcAft>
                <a:spcPts val="0"/>
              </a:spcAft>
              <a:buSzPts val="1300"/>
              <a:buChar char="➔"/>
            </a:pPr>
            <a:r>
              <a:rPr lang="en"/>
              <a:t>Easier to execute — run code in a browser or in a virtual machine</a:t>
            </a:r>
            <a:endParaRPr/>
          </a:p>
          <a:p>
            <a:pPr indent="-311150" lvl="0" marL="457200" rtl="0" algn="l">
              <a:lnSpc>
                <a:spcPct val="150000"/>
              </a:lnSpc>
              <a:spcBef>
                <a:spcPts val="0"/>
              </a:spcBef>
              <a:spcAft>
                <a:spcPts val="0"/>
              </a:spcAft>
              <a:buSzPts val="1300"/>
              <a:buChar char="➔"/>
            </a:pPr>
            <a:r>
              <a:rPr lang="en"/>
              <a:t>Open-source and up-to-date, and feature-rich programming language</a:t>
            </a:r>
            <a:endParaRPr/>
          </a:p>
          <a:p>
            <a:pPr indent="-311150" lvl="0" marL="457200" rtl="0" algn="l">
              <a:lnSpc>
                <a:spcPct val="150000"/>
              </a:lnSpc>
              <a:spcBef>
                <a:spcPts val="0"/>
              </a:spcBef>
              <a:spcAft>
                <a:spcPts val="0"/>
              </a:spcAft>
              <a:buSzPts val="1300"/>
              <a:buChar char="➔"/>
            </a:pPr>
            <a:r>
              <a:rPr lang="en"/>
              <a:t>Ability to assemble large projects precisely with the help of modern tools</a:t>
            </a:r>
            <a:endParaRPr/>
          </a:p>
          <a:p>
            <a:pPr indent="-311150" lvl="0" marL="457200" rtl="0" algn="l">
              <a:lnSpc>
                <a:spcPct val="150000"/>
              </a:lnSpc>
              <a:spcBef>
                <a:spcPts val="0"/>
              </a:spcBef>
              <a:spcAft>
                <a:spcPts val="0"/>
              </a:spcAft>
              <a:buSzPts val="1300"/>
              <a:buChar char="➔"/>
            </a:pPr>
            <a:r>
              <a:rPr lang="en"/>
              <a:t>Wide community support that keeps Java up-to-date</a:t>
            </a:r>
            <a:endParaRPr/>
          </a:p>
          <a:p>
            <a:pPr indent="-311150" lvl="0" marL="457200" rtl="0" algn="l">
              <a:lnSpc>
                <a:spcPct val="150000"/>
              </a:lnSpc>
              <a:spcBef>
                <a:spcPts val="0"/>
              </a:spcBef>
              <a:spcAft>
                <a:spcPts val="0"/>
              </a:spcAft>
              <a:buSzPts val="1300"/>
              <a:buChar char="➔"/>
            </a:pPr>
            <a:r>
              <a:rPr lang="en"/>
              <a:t>Owned by Oracle Corporation who is dedicated to making it stronger</a:t>
            </a:r>
            <a:endParaRPr/>
          </a:p>
          <a:p>
            <a:pPr indent="-311150" lvl="0" marL="457200" rtl="0" algn="l">
              <a:lnSpc>
                <a:spcPct val="150000"/>
              </a:lnSpc>
              <a:spcBef>
                <a:spcPts val="0"/>
              </a:spcBef>
              <a:spcAft>
                <a:spcPts val="0"/>
              </a:spcAft>
              <a:buSzPts val="1300"/>
              <a:buChar char="➔"/>
            </a:pPr>
            <a:r>
              <a:rPr lang="en"/>
              <a:t>Android depends on Java language</a:t>
            </a:r>
            <a:endParaRPr/>
          </a:p>
          <a:p>
            <a:pPr indent="-311150" lvl="0" marL="457200" rtl="0" algn="l">
              <a:lnSpc>
                <a:spcPct val="150000"/>
              </a:lnSpc>
              <a:spcBef>
                <a:spcPts val="0"/>
              </a:spcBef>
              <a:spcAft>
                <a:spcPts val="0"/>
              </a:spcAft>
              <a:buSzPts val="1300"/>
              <a:buChar char="➔"/>
            </a:pPr>
            <a:r>
              <a:rPr lang="en"/>
              <a:t>Flexibility for cross-platform app development</a:t>
            </a:r>
            <a:endParaRPr/>
          </a:p>
          <a:p>
            <a:pPr indent="-311150" lvl="0" marL="457200" rtl="0" algn="l">
              <a:lnSpc>
                <a:spcPct val="150000"/>
              </a:lnSpc>
              <a:spcBef>
                <a:spcPts val="0"/>
              </a:spcBef>
              <a:spcAft>
                <a:spcPts val="0"/>
              </a:spcAft>
              <a:buSzPts val="1300"/>
              <a:buChar char="➔"/>
            </a:pPr>
            <a:r>
              <a:rPr lang="en"/>
              <a:t>Automatic and effective memory management makes it portable to use on a range of devices from large networks to the lowest PCs</a:t>
            </a:r>
            <a:endParaRPr/>
          </a:p>
        </p:txBody>
      </p:sp>
      <p:sp>
        <p:nvSpPr>
          <p:cNvPr id="269" name="Google Shape;26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several pros of Java language: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